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93" r:id="rId9"/>
    <p:sldId id="294" r:id="rId10"/>
    <p:sldId id="271" r:id="rId11"/>
    <p:sldId id="270" r:id="rId12"/>
    <p:sldId id="272" r:id="rId13"/>
    <p:sldId id="275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1" r:id="rId27"/>
    <p:sldId id="292" r:id="rId28"/>
  </p:sldIdLst>
  <p:sldSz cx="18288000" cy="10287000"/>
  <p:notesSz cx="6858000" cy="9144000"/>
  <p:embeddedFontLst>
    <p:embeddedFont>
      <p:font typeface="Showcard Gothic" panose="04020904020102020604" pitchFamily="82" charset="0"/>
      <p:regular r:id="rId30"/>
    </p:embeddedFont>
    <p:embeddedFont>
      <p:font typeface="Cascadia Mono SemiBold" panose="020B0609020000020004" pitchFamily="49" charset="0"/>
      <p:bold r:id="rId31"/>
      <p:boldItalic r:id="rId32"/>
    </p:embeddedFont>
    <p:embeddedFont>
      <p:font typeface="Arial Rounded MT Bold" panose="020F0704030504030204" pitchFamily="34" charset="0"/>
      <p:regular r:id="rId33"/>
    </p:embeddedFont>
    <p:embeddedFont>
      <p:font typeface="Montserrat" panose="020B0604020202020204" charset="0"/>
      <p:regular r:id="rId34"/>
    </p:embeddedFont>
    <p:embeddedFont>
      <p:font typeface="Dosis Ultra-Bold" panose="020B0604020202020204" charset="0"/>
      <p:regular r:id="rId35"/>
    </p:embeddedFont>
    <p:embeddedFont>
      <p:font typeface="Montserrat Bold" panose="020B0604020202020204" charset="0"/>
      <p:regular r:id="rId36"/>
    </p:embeddedFont>
    <p:embeddedFont>
      <p:font typeface="Times" panose="02020603050405020304" pitchFamily="18" charset="0"/>
      <p:regular r:id="rId37"/>
      <p:bold r:id="rId38"/>
      <p:italic r:id="rId39"/>
      <p:boldItalic r:id="rId40"/>
    </p:embeddedFont>
    <p:embeddedFont>
      <p:font typeface="League Spartan" panose="020B0604020202020204" charset="0"/>
      <p:regular r:id="rId41"/>
    </p:embeddedFont>
    <p:embeddedFont>
      <p:font typeface="Montserrat Classic Bold" panose="020B0604020202020204" charset="0"/>
      <p:regular r:id="rId42"/>
    </p:embeddedFont>
    <p:embeddedFont>
      <p:font typeface="Montserrat Classic" panose="020B0604020202020204" charset="0"/>
      <p:regular r:id="rId43"/>
    </p:embeddedFont>
    <p:embeddedFont>
      <p:font typeface="Cascadia Code" panose="020B0609020000020004" pitchFamily="49" charset="0"/>
      <p:regular r:id="rId44"/>
      <p:bold r:id="rId45"/>
      <p:italic r:id="rId46"/>
      <p:boldItalic r:id="rId47"/>
    </p:embeddedFont>
    <p:embeddedFont>
      <p:font typeface="Poppins Ultra-Bold" panose="020B0604020202020204" charset="0"/>
      <p:regular r:id="rId48"/>
    </p:embeddedFont>
    <p:embeddedFont>
      <p:font typeface="Canva Sans 1" panose="020B0604020202020204" charset="0"/>
      <p:regular r:id="rId49"/>
    </p:embeddedFont>
    <p:embeddedFont>
      <p:font typeface="Poppins Medium" panose="020B0604020202020204" charset="0"/>
      <p:regular r:id="rId50"/>
    </p:embeddedFont>
    <p:embeddedFont>
      <p:font typeface="Poppins" panose="020B0604020202020204" charset="0"/>
      <p:regular r:id="rId51"/>
    </p:embeddedFont>
    <p:embeddedFont>
      <p:font typeface="Bahnschrift SemiBold" panose="020B0502040204020203" pitchFamily="34" charset="0"/>
      <p:bold r:id="rId52"/>
    </p:embeddedFont>
    <p:embeddedFont>
      <p:font typeface="Arimo" panose="020B0604020202020204" charset="0"/>
      <p:regular r:id="rId53"/>
    </p:embeddedFont>
    <p:embeddedFont>
      <p:font typeface="Cascadia Code SemiBold" panose="020B0609020000020004" pitchFamily="49" charset="0"/>
      <p:bold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1" d="100"/>
        <a:sy n="15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431B-895D-46E3-98C6-161B5644D93D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FA321-B904-4EF2-810A-F61015F14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0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FA321-B904-4EF2-810A-F61015F14D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8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FA321-B904-4EF2-810A-F61015F14D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6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svg"/><Relationship Id="rId15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5" Type="http://schemas.openxmlformats.org/officeDocument/2006/relationships/image" Target="../media/image33.png"/><Relationship Id="rId4" Type="http://schemas.openxmlformats.org/officeDocument/2006/relationships/image" Target="../media/image9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36.png"/><Relationship Id="rId12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8.png"/><Relationship Id="rId10" Type="http://schemas.openxmlformats.org/officeDocument/2006/relationships/image" Target="../media/image98.sv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11" Type="http://schemas.openxmlformats.org/officeDocument/2006/relationships/image" Target="../media/image39.png"/><Relationship Id="rId10" Type="http://schemas.openxmlformats.org/officeDocument/2006/relationships/image" Target="../media/image9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92.sv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11" Type="http://schemas.openxmlformats.org/officeDocument/2006/relationships/image" Target="../media/image43.png"/><Relationship Id="rId10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2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98.svg"/><Relationship Id="rId4" Type="http://schemas.openxmlformats.org/officeDocument/2006/relationships/image" Target="../media/image9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80.sv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7" Type="http://schemas.openxmlformats.org/officeDocument/2006/relationships/image" Target="../media/image37.png"/><Relationship Id="rId12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11" Type="http://schemas.openxmlformats.org/officeDocument/2006/relationships/image" Target="../media/image47.png"/><Relationship Id="rId10" Type="http://schemas.openxmlformats.org/officeDocument/2006/relationships/image" Target="../media/image9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36.png"/><Relationship Id="rId12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9.png"/><Relationship Id="rId10" Type="http://schemas.openxmlformats.org/officeDocument/2006/relationships/image" Target="../media/image98.sv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10" Type="http://schemas.openxmlformats.org/officeDocument/2006/relationships/image" Target="../media/image52.png"/><Relationship Id="rId4" Type="http://schemas.openxmlformats.org/officeDocument/2006/relationships/image" Target="../media/image92.sv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11" Type="http://schemas.openxmlformats.org/officeDocument/2006/relationships/image" Target="../media/image54.png"/><Relationship Id="rId10" Type="http://schemas.openxmlformats.org/officeDocument/2006/relationships/image" Target="../media/image31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2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4.png"/><Relationship Id="rId10" Type="http://schemas.openxmlformats.org/officeDocument/2006/relationships/image" Target="../media/image9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svg"/><Relationship Id="rId7" Type="http://schemas.openxmlformats.org/officeDocument/2006/relationships/image" Target="../media/image57.png"/><Relationship Id="rId12" Type="http://schemas.openxmlformats.org/officeDocument/2006/relationships/image" Target="../media/image8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svg"/><Relationship Id="rId11" Type="http://schemas.openxmlformats.org/officeDocument/2006/relationships/image" Target="../media/image7.png"/><Relationship Id="rId5" Type="http://schemas.openxmlformats.org/officeDocument/2006/relationships/image" Target="../media/image56.png"/><Relationship Id="rId10" Type="http://schemas.openxmlformats.org/officeDocument/2006/relationships/image" Target="../media/image146.svg"/><Relationship Id="rId4" Type="http://schemas.openxmlformats.org/officeDocument/2006/relationships/image" Target="../media/image140.sv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8" Type="http://schemas.openxmlformats.org/officeDocument/2006/relationships/image" Target="../media/image63.png"/><Relationship Id="rId3" Type="http://schemas.openxmlformats.org/officeDocument/2006/relationships/image" Target="../media/image59.png"/><Relationship Id="rId21" Type="http://schemas.openxmlformats.org/officeDocument/2006/relationships/image" Target="../media/image179.svg"/><Relationship Id="rId7" Type="http://schemas.openxmlformats.org/officeDocument/2006/relationships/image" Target="../media/image167.svg"/><Relationship Id="rId17" Type="http://schemas.openxmlformats.org/officeDocument/2006/relationships/image" Target="../media/image17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23" Type="http://schemas.openxmlformats.org/officeDocument/2006/relationships/image" Target="../media/image181.svg"/><Relationship Id="rId10" Type="http://schemas.openxmlformats.org/officeDocument/2006/relationships/image" Target="../media/image62.png"/><Relationship Id="rId4" Type="http://schemas.openxmlformats.org/officeDocument/2006/relationships/image" Target="../media/image164.svg"/><Relationship Id="rId9" Type="http://schemas.openxmlformats.org/officeDocument/2006/relationships/image" Target="../media/image169.svg"/><Relationship Id="rId22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0.svg"/><Relationship Id="rId7" Type="http://schemas.openxmlformats.org/officeDocument/2006/relationships/image" Target="../media/image2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8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119493"/>
            <a:ext cx="2685416" cy="2013735"/>
          </a:xfrm>
          <a:custGeom>
            <a:avLst/>
            <a:gdLst/>
            <a:ahLst/>
            <a:cxnLst/>
            <a:rect l="l" t="t" r="r" b="b"/>
            <a:pathLst>
              <a:path w="2685416" h="2013735">
                <a:moveTo>
                  <a:pt x="0" y="0"/>
                </a:moveTo>
                <a:lnTo>
                  <a:pt x="2685416" y="0"/>
                </a:lnTo>
                <a:lnTo>
                  <a:pt x="2685416" y="2013735"/>
                </a:lnTo>
                <a:lnTo>
                  <a:pt x="0" y="2013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31170" y="2998968"/>
            <a:ext cx="9434298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2060"/>
                </a:solidFill>
                <a:latin typeface="Bahnschrift SemiBold" panose="020B0502040204020203" pitchFamily="34" charset="0"/>
              </a:rPr>
              <a:t>BÁO CÁO ĐỒ ÁN TỐT NGHIỆP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Dosis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1338" y="4101017"/>
            <a:ext cx="1767936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000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XÂY DỰNG WEBSITE BÁN LAPTOP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 dirty="0">
              <a:solidFill>
                <a:schemeClr val="accent5"/>
              </a:solidFill>
              <a:latin typeface="League Spartan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073291" y="5524500"/>
            <a:ext cx="10385244" cy="0"/>
          </a:xfrm>
          <a:prstGeom prst="line">
            <a:avLst/>
          </a:prstGeom>
          <a:ln w="38100" cap="flat">
            <a:solidFill>
              <a:schemeClr val="accent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6669247"/>
            <a:ext cx="9575800" cy="320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Ths.Nguyễn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</a:t>
            </a:r>
            <a:endParaRPr lang="en-US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5040"/>
              </a:lnSpc>
            </a:pP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endParaRPr lang="en-US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5040"/>
              </a:lnSpc>
            </a:pPr>
            <a:r>
              <a:rPr lang="en-US" sz="3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CNTT05</a:t>
            </a:r>
          </a:p>
          <a:p>
            <a:pPr algn="l">
              <a:lnSpc>
                <a:spcPts val="5040"/>
              </a:lnSpc>
            </a:pPr>
            <a:r>
              <a:rPr lang="en-US" sz="3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K15</a:t>
            </a:r>
          </a:p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Canva Sans 1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8103" y="15938"/>
            <a:ext cx="1002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TRƯỜNG ĐẠI HỌC CÔNG NGHIỆP HÀ NỘI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12919" y="732951"/>
            <a:ext cx="767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KHOA CÔNG NGHỆ THÔNG TIN</a:t>
            </a:r>
            <a:endParaRPr lang="en-US" sz="3600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Freeform 8"/>
          <p:cNvSpPr/>
          <p:nvPr/>
        </p:nvSpPr>
        <p:spPr>
          <a:xfrm>
            <a:off x="14020800" y="6891377"/>
            <a:ext cx="2690921" cy="3063115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0"/>
          <p:cNvSpPr/>
          <p:nvPr/>
        </p:nvSpPr>
        <p:spPr>
          <a:xfrm>
            <a:off x="17297399" y="8953500"/>
            <a:ext cx="819077" cy="1414784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9"/>
          <p:cNvSpPr/>
          <p:nvPr/>
        </p:nvSpPr>
        <p:spPr>
          <a:xfrm flipH="1">
            <a:off x="16817053" y="7734300"/>
            <a:ext cx="1089946" cy="937731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6"/>
          <p:cNvSpPr/>
          <p:nvPr/>
        </p:nvSpPr>
        <p:spPr>
          <a:xfrm>
            <a:off x="15698597" y="4809508"/>
            <a:ext cx="5598966" cy="2840755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7"/>
          <p:cNvSpPr/>
          <p:nvPr/>
        </p:nvSpPr>
        <p:spPr>
          <a:xfrm>
            <a:off x="14020800" y="7307572"/>
            <a:ext cx="509480" cy="853456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707654" y="3848100"/>
            <a:ext cx="4038600" cy="1216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199"/>
              </a:lnSpc>
            </a:pPr>
            <a:endParaRPr lang="en-US" sz="5400" dirty="0"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8600" y="2662288"/>
            <a:ext cx="3909614" cy="617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6914" y="857633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 smtClean="0">
                <a:latin typeface="Bahnschrift SemiBold" panose="020B0502040204020203" pitchFamily="34" charset="0"/>
              </a:rPr>
              <a:t>Biểu đồ usecase chính</a:t>
            </a:r>
            <a:endParaRPr lang="en-US" sz="5400" dirty="0">
              <a:latin typeface="Bahnschrift SemiBold" panose="020B0502040204020203" pitchFamily="34" charset="0"/>
            </a:endParaRPr>
          </a:p>
        </p:txBody>
      </p:sp>
      <p:sp>
        <p:nvSpPr>
          <p:cNvPr id="29" name="Freeform 11"/>
          <p:cNvSpPr/>
          <p:nvPr/>
        </p:nvSpPr>
        <p:spPr>
          <a:xfrm>
            <a:off x="4800600" y="844933"/>
            <a:ext cx="12899868" cy="9358890"/>
          </a:xfrm>
          <a:custGeom>
            <a:avLst/>
            <a:gdLst/>
            <a:ahLst/>
            <a:cxnLst/>
            <a:rect l="l" t="t" r="r" b="b"/>
            <a:pathLst>
              <a:path w="12709922" h="8978382">
                <a:moveTo>
                  <a:pt x="0" y="0"/>
                </a:moveTo>
                <a:lnTo>
                  <a:pt x="12709922" y="0"/>
                </a:lnTo>
                <a:lnTo>
                  <a:pt x="12709922" y="8978382"/>
                </a:lnTo>
                <a:lnTo>
                  <a:pt x="0" y="897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28"/>
            </a:stretch>
          </a:blipFill>
        </p:spPr>
      </p:sp>
      <p:cxnSp>
        <p:nvCxnSpPr>
          <p:cNvPr id="31" name="Straight Connector 30"/>
          <p:cNvCxnSpPr/>
          <p:nvPr/>
        </p:nvCxnSpPr>
        <p:spPr>
          <a:xfrm>
            <a:off x="990600" y="923398"/>
            <a:ext cx="0" cy="9144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1787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838200" y="800100"/>
            <a:ext cx="0" cy="9144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90600" y="79117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 smtClean="0">
                <a:latin typeface="Bahnschrift SemiBold" panose="020B0502040204020203" pitchFamily="34" charset="0"/>
              </a:rPr>
              <a:t>Biểu đồ </a:t>
            </a:r>
            <a:r>
              <a:rPr lang="vi-VN" sz="5400" dirty="0" smtClean="0">
                <a:latin typeface="Bahnschrift SemiBold" panose="020B0502040204020203" pitchFamily="34" charset="0"/>
              </a:rPr>
              <a:t>mô hình thực thể</a:t>
            </a:r>
            <a:endParaRPr lang="en-US" sz="5400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305300" y="2400300"/>
            <a:ext cx="93726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06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77147" y="412618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 smtClean="0">
                <a:latin typeface="Bahnschrift SemiBold" panose="020B0502040204020203" pitchFamily="34" charset="0"/>
              </a:rPr>
              <a:t>Kết quả đạt được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0"/>
            <a:ext cx="8153400" cy="3957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097916"/>
            <a:ext cx="8154355" cy="395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757" y="6251465"/>
            <a:ext cx="8290963" cy="4023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Rectangle 14"/>
          <p:cNvSpPr/>
          <p:nvPr/>
        </p:nvSpPr>
        <p:spPr>
          <a:xfrm>
            <a:off x="8987547" y="49588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Freeform 4"/>
          <p:cNvSpPr/>
          <p:nvPr/>
        </p:nvSpPr>
        <p:spPr>
          <a:xfrm>
            <a:off x="381000" y="3902419"/>
            <a:ext cx="1447800" cy="1424090"/>
          </a:xfrm>
          <a:custGeom>
            <a:avLst/>
            <a:gdLst/>
            <a:ahLst/>
            <a:cxnLst/>
            <a:rect l="l" t="t" r="r" b="b"/>
            <a:pathLst>
              <a:path w="1083907" h="1083907">
                <a:moveTo>
                  <a:pt x="0" y="0"/>
                </a:moveTo>
                <a:lnTo>
                  <a:pt x="1083908" y="0"/>
                </a:lnTo>
                <a:lnTo>
                  <a:pt x="1083908" y="1083908"/>
                </a:lnTo>
                <a:lnTo>
                  <a:pt x="0" y="1083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/>
          <p:cNvSpPr txBox="1"/>
          <p:nvPr/>
        </p:nvSpPr>
        <p:spPr>
          <a:xfrm>
            <a:off x="762000" y="4060466"/>
            <a:ext cx="83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 dirty="0">
                <a:solidFill>
                  <a:schemeClr val="bg1"/>
                </a:solidFill>
              </a:rPr>
              <a:t>3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61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25777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 smtClean="0">
                <a:latin typeface="Bahnschrift SemiBold" panose="020B0502040204020203" pitchFamily="34" charset="0"/>
              </a:rPr>
              <a:t>Trang chủ</a:t>
            </a:r>
            <a:endParaRPr lang="en-US" sz="5400" dirty="0">
              <a:latin typeface="Bahnschrift SemiBold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34601" y="4457700"/>
            <a:ext cx="83108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32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6" name="Isosceles Triangle 5"/>
          <p:cNvSpPr/>
          <p:nvPr/>
        </p:nvSpPr>
        <p:spPr>
          <a:xfrm rot="5400000">
            <a:off x="9466927" y="5085429"/>
            <a:ext cx="533401" cy="3447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247900"/>
            <a:ext cx="8646854" cy="697665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33400" y="257770"/>
            <a:ext cx="0" cy="9144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71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>
          <a:xfrm rot="-10800000">
            <a:off x="1323355" y="7538350"/>
            <a:ext cx="7126214" cy="10222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3" name="Group 5"/>
          <p:cNvGrpSpPr/>
          <p:nvPr/>
        </p:nvGrpSpPr>
        <p:grpSpPr>
          <a:xfrm rot="5400000">
            <a:off x="1670386" y="794190"/>
            <a:ext cx="6534745" cy="7955279"/>
            <a:chOff x="0" y="0"/>
            <a:chExt cx="2779314" cy="3415832"/>
          </a:xfrm>
        </p:grpSpPr>
        <p:sp>
          <p:nvSpPr>
            <p:cNvPr id="4" name="Freeform 6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5" name="TextBox 7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6" name="Freeform 8"/>
          <p:cNvSpPr/>
          <p:nvPr/>
        </p:nvSpPr>
        <p:spPr>
          <a:xfrm>
            <a:off x="3421390" y="1331343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0"/>
          <p:cNvSpPr txBox="1"/>
          <p:nvPr/>
        </p:nvSpPr>
        <p:spPr>
          <a:xfrm>
            <a:off x="3527035" y="1510026"/>
            <a:ext cx="285901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ĐĂNG KÝ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Freeform 12"/>
          <p:cNvSpPr/>
          <p:nvPr/>
        </p:nvSpPr>
        <p:spPr>
          <a:xfrm rot="-10800000">
            <a:off x="9681533" y="7586097"/>
            <a:ext cx="7696200" cy="1187361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10" name="Group 13"/>
          <p:cNvGrpSpPr/>
          <p:nvPr/>
        </p:nvGrpSpPr>
        <p:grpSpPr>
          <a:xfrm rot="5400000">
            <a:off x="10541620" y="524722"/>
            <a:ext cx="6534746" cy="8494221"/>
            <a:chOff x="0" y="0"/>
            <a:chExt cx="2779314" cy="3415832"/>
          </a:xfrm>
        </p:grpSpPr>
        <p:sp>
          <p:nvSpPr>
            <p:cNvPr id="11" name="Freeform 14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id="12" name="TextBox 15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3" name="Freeform 16"/>
          <p:cNvSpPr/>
          <p:nvPr/>
        </p:nvSpPr>
        <p:spPr>
          <a:xfrm>
            <a:off x="12295631" y="1259769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7"/>
          <p:cNvSpPr txBox="1"/>
          <p:nvPr/>
        </p:nvSpPr>
        <p:spPr>
          <a:xfrm>
            <a:off x="10289053" y="8638256"/>
            <a:ext cx="656615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Cho </a:t>
            </a:r>
            <a:r>
              <a:rPr lang="en-US" sz="3200" dirty="0" err="1">
                <a:latin typeface="+mj-lt"/>
              </a:rPr>
              <a:t>phép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người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dùng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đăng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nhập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vào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hệ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thống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có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thể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đăng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nhập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bằng</a:t>
            </a:r>
            <a:r>
              <a:rPr lang="en-US" sz="3200" dirty="0">
                <a:latin typeface="+mj-lt"/>
              </a:rPr>
              <a:t> google </a:t>
            </a:r>
            <a:r>
              <a:rPr lang="en-US" sz="3200" dirty="0" err="1">
                <a:latin typeface="+mj-lt"/>
              </a:rPr>
              <a:t>hoặc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facebook</a:t>
            </a:r>
            <a:endParaRPr lang="en-US" sz="3200" dirty="0">
              <a:latin typeface="+mj-lt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12384364" y="1471943"/>
            <a:ext cx="285901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1871" dirty="0" smtClean="0">
                <a:solidFill>
                  <a:srgbClr val="343432"/>
                </a:solidFill>
                <a:latin typeface="Montserrat Classic Bold"/>
              </a:rPr>
              <a:t> </a:t>
            </a: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ĐĂNG NHẬP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6" name="Picture 85"/>
          <p:cNvPicPr/>
          <p:nvPr/>
        </p:nvPicPr>
        <p:blipFill>
          <a:blip r:embed="rId7"/>
          <a:stretch>
            <a:fillRect/>
          </a:stretch>
        </p:blipFill>
        <p:spPr>
          <a:xfrm>
            <a:off x="1743969" y="2451472"/>
            <a:ext cx="6705601" cy="5134625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1476924" y="8648714"/>
            <a:ext cx="701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Cho </a:t>
            </a:r>
            <a:r>
              <a:rPr lang="en-US" sz="3200" dirty="0" err="1">
                <a:latin typeface="+mj-lt"/>
              </a:rPr>
              <a:t>phép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người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dùng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đăng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kí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tài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khoản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vào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hệ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thống</a:t>
            </a:r>
            <a:r>
              <a:rPr lang="en-US" sz="3200" dirty="0">
                <a:latin typeface="+mj-lt"/>
              </a:rPr>
              <a:t> </a:t>
            </a:r>
          </a:p>
        </p:txBody>
      </p:sp>
      <p:pic>
        <p:nvPicPr>
          <p:cNvPr id="88" name="Picture 87"/>
          <p:cNvPicPr/>
          <p:nvPr/>
        </p:nvPicPr>
        <p:blipFill>
          <a:blip r:embed="rId8"/>
          <a:stretch>
            <a:fillRect/>
          </a:stretch>
        </p:blipFill>
        <p:spPr>
          <a:xfrm>
            <a:off x="10123145" y="2369271"/>
            <a:ext cx="7358999" cy="52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78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9"/>
          <p:cNvSpPr/>
          <p:nvPr/>
        </p:nvSpPr>
        <p:spPr>
          <a:xfrm rot="-10800000">
            <a:off x="1264917" y="7530250"/>
            <a:ext cx="7473843" cy="1219200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3" name="Group 20"/>
          <p:cNvGrpSpPr/>
          <p:nvPr/>
        </p:nvGrpSpPr>
        <p:grpSpPr>
          <a:xfrm rot="5400000">
            <a:off x="1632617" y="659481"/>
            <a:ext cx="6761162" cy="8109204"/>
            <a:chOff x="0" y="0"/>
            <a:chExt cx="2779314" cy="3415832"/>
          </a:xfrm>
        </p:grpSpPr>
        <p:sp>
          <p:nvSpPr>
            <p:cNvPr id="4" name="Freeform 21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5" name="TextBox 22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6" name="Freeform 23"/>
          <p:cNvSpPr/>
          <p:nvPr/>
        </p:nvSpPr>
        <p:spPr>
          <a:xfrm>
            <a:off x="3325556" y="1076122"/>
            <a:ext cx="3465734" cy="717729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5"/>
          <p:cNvSpPr txBox="1"/>
          <p:nvPr/>
        </p:nvSpPr>
        <p:spPr>
          <a:xfrm>
            <a:off x="3504210" y="1218446"/>
            <a:ext cx="310842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LẤY LẠI MẬT KHẨU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Freeform 26"/>
          <p:cNvSpPr/>
          <p:nvPr/>
        </p:nvSpPr>
        <p:spPr>
          <a:xfrm rot="-10800000">
            <a:off x="10363202" y="7683922"/>
            <a:ext cx="7162799" cy="990600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10" name="Group 27"/>
          <p:cNvGrpSpPr/>
          <p:nvPr/>
        </p:nvGrpSpPr>
        <p:grpSpPr>
          <a:xfrm rot="5400000">
            <a:off x="10281903" y="850566"/>
            <a:ext cx="6761162" cy="7727034"/>
            <a:chOff x="0" y="0"/>
            <a:chExt cx="2779314" cy="3415832"/>
          </a:xfrm>
        </p:grpSpPr>
        <p:sp>
          <p:nvSpPr>
            <p:cNvPr id="11" name="Freeform 28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12" name="TextBox 29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3" name="Freeform 30"/>
          <p:cNvSpPr/>
          <p:nvPr/>
        </p:nvSpPr>
        <p:spPr>
          <a:xfrm>
            <a:off x="12144843" y="1125569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2"/>
          <p:cNvSpPr txBox="1"/>
          <p:nvPr/>
        </p:nvSpPr>
        <p:spPr>
          <a:xfrm>
            <a:off x="12276069" y="1289942"/>
            <a:ext cx="285901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TRANG CHỦ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11"/>
          <a:stretch>
            <a:fillRect/>
          </a:stretch>
        </p:blipFill>
        <p:spPr>
          <a:xfrm>
            <a:off x="1295398" y="1841177"/>
            <a:ext cx="7473845" cy="5983719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2"/>
          <a:stretch>
            <a:fillRect/>
          </a:stretch>
        </p:blipFill>
        <p:spPr>
          <a:xfrm>
            <a:off x="10280759" y="1855574"/>
            <a:ext cx="6981662" cy="60699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73826" y="8659700"/>
            <a:ext cx="62560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Cho </a:t>
            </a:r>
            <a:r>
              <a:rPr lang="en-US" sz="3200" dirty="0" err="1">
                <a:latin typeface="+mj-lt"/>
              </a:rPr>
              <a:t>phép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người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có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quên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mật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khẩu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có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thể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đặt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lại</a:t>
            </a:r>
            <a:endParaRPr lang="en-US" sz="32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134187" y="8457860"/>
            <a:ext cx="7391814" cy="149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9242164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/>
          <p:cNvSpPr/>
          <p:nvPr/>
        </p:nvSpPr>
        <p:spPr>
          <a:xfrm rot="-10800000">
            <a:off x="914466" y="6998252"/>
            <a:ext cx="8229600" cy="1093765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3" name="Group 13"/>
          <p:cNvGrpSpPr/>
          <p:nvPr/>
        </p:nvGrpSpPr>
        <p:grpSpPr>
          <a:xfrm rot="5400000">
            <a:off x="2118723" y="668568"/>
            <a:ext cx="5936769" cy="7583417"/>
            <a:chOff x="0" y="0"/>
            <a:chExt cx="2779314" cy="3415832"/>
          </a:xfrm>
        </p:grpSpPr>
        <p:sp>
          <p:nvSpPr>
            <p:cNvPr id="4" name="Freeform 14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id="5" name="TextBox 15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6" name="Freeform 16"/>
          <p:cNvSpPr/>
          <p:nvPr/>
        </p:nvSpPr>
        <p:spPr>
          <a:xfrm>
            <a:off x="2735492" y="1225911"/>
            <a:ext cx="4703227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8"/>
          <p:cNvSpPr txBox="1"/>
          <p:nvPr/>
        </p:nvSpPr>
        <p:spPr>
          <a:xfrm>
            <a:off x="2652899" y="1381395"/>
            <a:ext cx="495300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DANH SÁCH SẢN PHẨM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Freeform 26"/>
          <p:cNvSpPr/>
          <p:nvPr/>
        </p:nvSpPr>
        <p:spPr>
          <a:xfrm rot="-10800000">
            <a:off x="10076811" y="6929671"/>
            <a:ext cx="7449189" cy="1066801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10" name="Group 27"/>
          <p:cNvGrpSpPr/>
          <p:nvPr/>
        </p:nvGrpSpPr>
        <p:grpSpPr>
          <a:xfrm rot="5400000">
            <a:off x="10719348" y="622007"/>
            <a:ext cx="6016784" cy="7596520"/>
            <a:chOff x="0" y="0"/>
            <a:chExt cx="2779314" cy="3415832"/>
          </a:xfrm>
        </p:grpSpPr>
        <p:sp>
          <p:nvSpPr>
            <p:cNvPr id="11" name="Freeform 28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12" name="TextBox 29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3" name="Freeform 30"/>
          <p:cNvSpPr/>
          <p:nvPr/>
        </p:nvSpPr>
        <p:spPr>
          <a:xfrm>
            <a:off x="11412325" y="1232925"/>
            <a:ext cx="4630829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2"/>
          <p:cNvSpPr txBox="1"/>
          <p:nvPr/>
        </p:nvSpPr>
        <p:spPr>
          <a:xfrm>
            <a:off x="11966223" y="1411873"/>
            <a:ext cx="37449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CHI TIẾT SẢN PHẨM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11"/>
          <a:stretch>
            <a:fillRect/>
          </a:stretch>
        </p:blipFill>
        <p:spPr>
          <a:xfrm>
            <a:off x="1426320" y="2182102"/>
            <a:ext cx="7321573" cy="5246557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2"/>
          <a:stretch>
            <a:fillRect/>
          </a:stretch>
        </p:blipFill>
        <p:spPr>
          <a:xfrm>
            <a:off x="10208239" y="2182102"/>
            <a:ext cx="7133398" cy="484353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280159" y="7810500"/>
            <a:ext cx="7467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xem,tìm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sắp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thê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9400" y="8092017"/>
            <a:ext cx="6248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+mj-lt"/>
              </a:rPr>
              <a:t>Người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dùng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có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thể</a:t>
            </a:r>
            <a:r>
              <a:rPr lang="en-US" sz="3200" dirty="0">
                <a:latin typeface="+mj-lt"/>
              </a:rPr>
              <a:t> </a:t>
            </a:r>
            <a:r>
              <a:rPr lang="vi-VN" sz="3200" dirty="0">
                <a:latin typeface="+mj-lt"/>
              </a:rPr>
              <a:t>thê</a:t>
            </a:r>
            <a:r>
              <a:rPr lang="en-US" sz="3200" dirty="0">
                <a:latin typeface="+mj-lt"/>
              </a:rPr>
              <a:t>m </a:t>
            </a:r>
            <a:r>
              <a:rPr lang="en-US" sz="3200" dirty="0" err="1">
                <a:latin typeface="+mj-lt"/>
              </a:rPr>
              <a:t>sản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phẩm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vào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giỏ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hàng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17483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>
          <a:xfrm rot="-10800000">
            <a:off x="1728148" y="6834878"/>
            <a:ext cx="6531295" cy="1267542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3" name="Group 5"/>
          <p:cNvGrpSpPr/>
          <p:nvPr/>
        </p:nvGrpSpPr>
        <p:grpSpPr>
          <a:xfrm rot="5400000">
            <a:off x="2011811" y="845689"/>
            <a:ext cx="5882377" cy="7315200"/>
            <a:chOff x="0" y="0"/>
            <a:chExt cx="2779314" cy="3415832"/>
          </a:xfrm>
        </p:grpSpPr>
        <p:sp>
          <p:nvSpPr>
            <p:cNvPr id="4" name="Freeform 6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5" name="TextBox 7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6" name="Freeform 8"/>
          <p:cNvSpPr/>
          <p:nvPr/>
        </p:nvSpPr>
        <p:spPr>
          <a:xfrm>
            <a:off x="2803499" y="1388045"/>
            <a:ext cx="4299000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0"/>
          <p:cNvSpPr txBox="1"/>
          <p:nvPr/>
        </p:nvSpPr>
        <p:spPr>
          <a:xfrm>
            <a:off x="3099397" y="1562100"/>
            <a:ext cx="375860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BÌNH LUẬN SẢN PHẨM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Freeform 19"/>
          <p:cNvSpPr/>
          <p:nvPr/>
        </p:nvSpPr>
        <p:spPr>
          <a:xfrm rot="-10800000">
            <a:off x="10184709" y="6834878"/>
            <a:ext cx="7224621" cy="1219200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10" name="Group 20"/>
          <p:cNvGrpSpPr/>
          <p:nvPr/>
        </p:nvGrpSpPr>
        <p:grpSpPr>
          <a:xfrm rot="5400000">
            <a:off x="10812912" y="564019"/>
            <a:ext cx="5882375" cy="7696200"/>
            <a:chOff x="0" y="0"/>
            <a:chExt cx="2779314" cy="3415832"/>
          </a:xfrm>
        </p:grpSpPr>
        <p:sp>
          <p:nvSpPr>
            <p:cNvPr id="11" name="Freeform 21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12" name="TextBox 22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3" name="Freeform 23"/>
          <p:cNvSpPr/>
          <p:nvPr/>
        </p:nvSpPr>
        <p:spPr>
          <a:xfrm>
            <a:off x="11626000" y="1196037"/>
            <a:ext cx="4342035" cy="924134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25"/>
          <p:cNvSpPr txBox="1"/>
          <p:nvPr/>
        </p:nvSpPr>
        <p:spPr>
          <a:xfrm>
            <a:off x="12377457" y="1388045"/>
            <a:ext cx="285901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 GIỎ HÀNG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1728147" y="2223810"/>
            <a:ext cx="6502427" cy="491884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0"/>
          <a:stretch>
            <a:fillRect/>
          </a:stretch>
        </p:blipFill>
        <p:spPr>
          <a:xfrm>
            <a:off x="10230110" y="1754109"/>
            <a:ext cx="7133817" cy="520486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981200" y="8125280"/>
            <a:ext cx="5764336" cy="149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29003" y="8117265"/>
            <a:ext cx="6336030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861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 rot="5400000">
            <a:off x="1660314" y="936416"/>
            <a:ext cx="6509172" cy="7848599"/>
            <a:chOff x="0" y="0"/>
            <a:chExt cx="2779314" cy="3415832"/>
          </a:xfrm>
        </p:grpSpPr>
        <p:sp>
          <p:nvSpPr>
            <p:cNvPr id="3" name="Freeform 21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4" name="TextBox 22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5" name="Freeform 23"/>
          <p:cNvSpPr/>
          <p:nvPr/>
        </p:nvSpPr>
        <p:spPr>
          <a:xfrm>
            <a:off x="3272117" y="1437583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24"/>
          <p:cNvSpPr txBox="1"/>
          <p:nvPr/>
        </p:nvSpPr>
        <p:spPr>
          <a:xfrm>
            <a:off x="2742691" y="3854029"/>
            <a:ext cx="2759818" cy="22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38"/>
              </a:lnSpc>
              <a:spcBef>
                <a:spcPct val="0"/>
              </a:spcBef>
            </a:pPr>
            <a:endParaRPr lang="en-US" sz="1514" dirty="0">
              <a:solidFill>
                <a:srgbClr val="343432"/>
              </a:solidFill>
              <a:latin typeface="Montserrat Classic"/>
            </a:endParaRPr>
          </a:p>
        </p:txBody>
      </p:sp>
      <p:sp>
        <p:nvSpPr>
          <p:cNvPr id="7" name="TextBox 25"/>
          <p:cNvSpPr txBox="1"/>
          <p:nvPr/>
        </p:nvSpPr>
        <p:spPr>
          <a:xfrm>
            <a:off x="3363046" y="1589084"/>
            <a:ext cx="285901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ĐẶT HÀNG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8" name="Group 13"/>
          <p:cNvGrpSpPr/>
          <p:nvPr/>
        </p:nvGrpSpPr>
        <p:grpSpPr>
          <a:xfrm rot="5400000">
            <a:off x="10508397" y="1021503"/>
            <a:ext cx="6606439" cy="7581164"/>
            <a:chOff x="0" y="0"/>
            <a:chExt cx="2779314" cy="3415832"/>
          </a:xfrm>
        </p:grpSpPr>
        <p:sp>
          <p:nvSpPr>
            <p:cNvPr id="9" name="Freeform 14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id="10" name="TextBox 15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1" name="Freeform 16"/>
          <p:cNvSpPr/>
          <p:nvPr/>
        </p:nvSpPr>
        <p:spPr>
          <a:xfrm>
            <a:off x="12009208" y="1508864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8"/>
          <p:cNvSpPr txBox="1"/>
          <p:nvPr/>
        </p:nvSpPr>
        <p:spPr>
          <a:xfrm>
            <a:off x="12140434" y="1595013"/>
            <a:ext cx="285901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1871" dirty="0" smtClean="0">
                <a:solidFill>
                  <a:srgbClr val="343432"/>
                </a:solidFill>
                <a:latin typeface="Montserrat Classic Bold"/>
              </a:rPr>
              <a:t> </a:t>
            </a: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ĐƠN HÀNG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Freeform 12"/>
          <p:cNvSpPr/>
          <p:nvPr/>
        </p:nvSpPr>
        <p:spPr>
          <a:xfrm rot="-10800000">
            <a:off x="10363199" y="7681931"/>
            <a:ext cx="7010400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7000"/>
            </a:blip>
            <a:stretch>
              <a:fillRect/>
            </a:stretch>
          </a:blipFill>
        </p:spPr>
      </p:sp>
      <p:sp>
        <p:nvSpPr>
          <p:cNvPr id="18" name="Freeform 12"/>
          <p:cNvSpPr/>
          <p:nvPr/>
        </p:nvSpPr>
        <p:spPr>
          <a:xfrm rot="-10800000">
            <a:off x="1532820" y="7773419"/>
            <a:ext cx="6764159" cy="893136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7000"/>
            </a:blip>
            <a:stretch>
              <a:fillRect/>
            </a:stretch>
          </a:blipFill>
        </p:spPr>
      </p:sp>
      <p:pic>
        <p:nvPicPr>
          <p:cNvPr id="19" name="Picture 18"/>
          <p:cNvPicPr/>
          <p:nvPr/>
        </p:nvPicPr>
        <p:blipFill>
          <a:blip r:embed="rId11"/>
          <a:stretch>
            <a:fillRect/>
          </a:stretch>
        </p:blipFill>
        <p:spPr>
          <a:xfrm>
            <a:off x="1450771" y="2157383"/>
            <a:ext cx="6764160" cy="473871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0195" y="8656920"/>
            <a:ext cx="7209409" cy="752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tha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12"/>
          <a:stretch>
            <a:fillRect/>
          </a:stretch>
        </p:blipFill>
        <p:spPr>
          <a:xfrm>
            <a:off x="10363199" y="2342656"/>
            <a:ext cx="7010400" cy="543076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978753" y="8666555"/>
            <a:ext cx="7665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chờ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261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 rot="5400000">
            <a:off x="2125979" y="868683"/>
            <a:ext cx="5882641" cy="7543800"/>
            <a:chOff x="0" y="0"/>
            <a:chExt cx="2779314" cy="3415832"/>
          </a:xfrm>
        </p:grpSpPr>
        <p:sp>
          <p:nvSpPr>
            <p:cNvPr id="3" name="Freeform 6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4" name="TextBox 7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5" name="Freeform 8"/>
          <p:cNvSpPr/>
          <p:nvPr/>
        </p:nvSpPr>
        <p:spPr>
          <a:xfrm>
            <a:off x="3086870" y="1602586"/>
            <a:ext cx="4075929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/>
          <p:cNvSpPr txBox="1"/>
          <p:nvPr/>
        </p:nvSpPr>
        <p:spPr>
          <a:xfrm>
            <a:off x="3657091" y="2863428"/>
            <a:ext cx="2759818" cy="22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38"/>
              </a:lnSpc>
              <a:spcBef>
                <a:spcPct val="0"/>
              </a:spcBef>
            </a:pPr>
            <a:r>
              <a:rPr lang="en-US" sz="1514" dirty="0" smtClean="0">
                <a:solidFill>
                  <a:srgbClr val="343432"/>
                </a:solidFill>
                <a:latin typeface="Montserrat Classic"/>
              </a:rPr>
              <a:t>.</a:t>
            </a:r>
            <a:endParaRPr lang="en-US" sz="1514" dirty="0">
              <a:solidFill>
                <a:srgbClr val="343432"/>
              </a:solidFill>
              <a:latin typeface="Montserrat Classic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3261105" y="1785508"/>
            <a:ext cx="368858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DANH SÁCH BÀI VIẾT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8" name="Group 27"/>
          <p:cNvGrpSpPr/>
          <p:nvPr/>
        </p:nvGrpSpPr>
        <p:grpSpPr>
          <a:xfrm rot="5400000">
            <a:off x="10770128" y="978230"/>
            <a:ext cx="5891945" cy="7315401"/>
            <a:chOff x="0" y="0"/>
            <a:chExt cx="2779314" cy="3415832"/>
          </a:xfrm>
        </p:grpSpPr>
        <p:sp>
          <p:nvSpPr>
            <p:cNvPr id="9" name="Freeform 28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10" name="TextBox 29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1" name="Freeform 30"/>
          <p:cNvSpPr/>
          <p:nvPr/>
        </p:nvSpPr>
        <p:spPr>
          <a:xfrm>
            <a:off x="12007554" y="1538763"/>
            <a:ext cx="349868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32"/>
          <p:cNvSpPr txBox="1"/>
          <p:nvPr/>
        </p:nvSpPr>
        <p:spPr>
          <a:xfrm>
            <a:off x="12286592" y="1718582"/>
            <a:ext cx="285901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CHI TIẾT BÀI VIẾT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11"/>
          <a:stretch>
            <a:fillRect/>
          </a:stretch>
        </p:blipFill>
        <p:spPr>
          <a:xfrm>
            <a:off x="1524000" y="2179531"/>
            <a:ext cx="7162800" cy="498326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90417" y="8288486"/>
            <a:ext cx="6953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Freeform 12"/>
          <p:cNvSpPr/>
          <p:nvPr/>
        </p:nvSpPr>
        <p:spPr>
          <a:xfrm rot="-10800000">
            <a:off x="1739489" y="7102146"/>
            <a:ext cx="7023511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7000"/>
            </a:blip>
            <a:stretch>
              <a:fillRect/>
            </a:stretch>
          </a:blipFill>
        </p:spPr>
      </p:sp>
      <p:sp>
        <p:nvSpPr>
          <p:cNvPr id="17" name="Freeform 12"/>
          <p:cNvSpPr/>
          <p:nvPr/>
        </p:nvSpPr>
        <p:spPr>
          <a:xfrm rot="-10800000">
            <a:off x="10290001" y="7218407"/>
            <a:ext cx="6817786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7000"/>
            </a:blip>
            <a:stretch>
              <a:fillRect/>
            </a:stretch>
          </a:blipFill>
        </p:spPr>
      </p:sp>
      <p:pic>
        <p:nvPicPr>
          <p:cNvPr id="18" name="Picture 17"/>
          <p:cNvPicPr/>
          <p:nvPr/>
        </p:nvPicPr>
        <p:blipFill>
          <a:blip r:embed="rId13"/>
          <a:stretch>
            <a:fillRect/>
          </a:stretch>
        </p:blipFill>
        <p:spPr>
          <a:xfrm>
            <a:off x="10366531" y="2362761"/>
            <a:ext cx="6786412" cy="50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29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561522" y="721163"/>
            <a:ext cx="77025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Poppins Medium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76577" y="6303114"/>
            <a:ext cx="77025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"/>
              </a:rPr>
              <a:t>04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35" y="0"/>
            <a:ext cx="18282365" cy="103653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070894" y="416998"/>
            <a:ext cx="10861275" cy="9296400"/>
          </a:xfrm>
          <a:prstGeom prst="round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7813" y="1249515"/>
            <a:ext cx="5189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Nội dung</a:t>
            </a:r>
            <a:endParaRPr lang="en-US" sz="8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990600" y="2781300"/>
            <a:ext cx="3200400" cy="0"/>
          </a:xfrm>
          <a:prstGeom prst="line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Freeform 4"/>
          <p:cNvSpPr/>
          <p:nvPr/>
        </p:nvSpPr>
        <p:spPr>
          <a:xfrm>
            <a:off x="7707535" y="3084301"/>
            <a:ext cx="1083907" cy="1083907"/>
          </a:xfrm>
          <a:custGeom>
            <a:avLst/>
            <a:gdLst/>
            <a:ahLst/>
            <a:cxnLst/>
            <a:rect l="l" t="t" r="r" b="b"/>
            <a:pathLst>
              <a:path w="1083907" h="1083907">
                <a:moveTo>
                  <a:pt x="0" y="0"/>
                </a:moveTo>
                <a:lnTo>
                  <a:pt x="1083908" y="0"/>
                </a:lnTo>
                <a:lnTo>
                  <a:pt x="1083908" y="1083908"/>
                </a:lnTo>
                <a:lnTo>
                  <a:pt x="0" y="1083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5" name="Freeform 4"/>
          <p:cNvSpPr/>
          <p:nvPr/>
        </p:nvSpPr>
        <p:spPr>
          <a:xfrm>
            <a:off x="7707537" y="7559836"/>
            <a:ext cx="1083907" cy="1083907"/>
          </a:xfrm>
          <a:custGeom>
            <a:avLst/>
            <a:gdLst/>
            <a:ahLst/>
            <a:cxnLst/>
            <a:rect l="l" t="t" r="r" b="b"/>
            <a:pathLst>
              <a:path w="1083907" h="1083907">
                <a:moveTo>
                  <a:pt x="0" y="0"/>
                </a:moveTo>
                <a:lnTo>
                  <a:pt x="1083908" y="0"/>
                </a:lnTo>
                <a:lnTo>
                  <a:pt x="1083908" y="1083908"/>
                </a:lnTo>
                <a:lnTo>
                  <a:pt x="0" y="1083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4"/>
          <p:cNvSpPr/>
          <p:nvPr/>
        </p:nvSpPr>
        <p:spPr>
          <a:xfrm>
            <a:off x="7734973" y="5161942"/>
            <a:ext cx="1083907" cy="1083907"/>
          </a:xfrm>
          <a:custGeom>
            <a:avLst/>
            <a:gdLst/>
            <a:ahLst/>
            <a:cxnLst/>
            <a:rect l="l" t="t" r="r" b="b"/>
            <a:pathLst>
              <a:path w="1083907" h="1083907">
                <a:moveTo>
                  <a:pt x="0" y="0"/>
                </a:moveTo>
                <a:lnTo>
                  <a:pt x="1083908" y="0"/>
                </a:lnTo>
                <a:lnTo>
                  <a:pt x="1083908" y="1083908"/>
                </a:lnTo>
                <a:lnTo>
                  <a:pt x="0" y="1083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/>
          <p:cNvSpPr txBox="1"/>
          <p:nvPr/>
        </p:nvSpPr>
        <p:spPr>
          <a:xfrm>
            <a:off x="8904818" y="1276067"/>
            <a:ext cx="4569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TỔNG QUAN ĐỀ TÀI</a:t>
            </a:r>
            <a:endParaRPr lang="en-US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8903153" y="327277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PHÂN TÍCH THIẾT KẾ HỆ THỐNG</a:t>
            </a:r>
            <a:endParaRPr lang="en-US" sz="3600" dirty="0"/>
          </a:p>
        </p:txBody>
      </p:sp>
      <p:sp>
        <p:nvSpPr>
          <p:cNvPr id="42" name="TextBox 41"/>
          <p:cNvSpPr txBox="1"/>
          <p:nvPr/>
        </p:nvSpPr>
        <p:spPr>
          <a:xfrm>
            <a:off x="8903153" y="5384165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KẾT QUẢ ĐẠT ĐƯỢC</a:t>
            </a:r>
            <a:endParaRPr lang="en-US" sz="3600" dirty="0"/>
          </a:p>
        </p:txBody>
      </p:sp>
      <p:sp>
        <p:nvSpPr>
          <p:cNvPr id="43" name="TextBox 42"/>
          <p:cNvSpPr txBox="1"/>
          <p:nvPr/>
        </p:nvSpPr>
        <p:spPr>
          <a:xfrm>
            <a:off x="8903153" y="7760243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KẾT LUẬN VÀ HƯỚNG PHÁT TRIỂN</a:t>
            </a:r>
            <a:endParaRPr lang="en-US" sz="36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8904818" y="4021667"/>
            <a:ext cx="7848600" cy="468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904818" y="6167735"/>
            <a:ext cx="7848600" cy="468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904818" y="8544072"/>
            <a:ext cx="7848600" cy="468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918379" y="1040914"/>
            <a:ext cx="995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en-US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961530" y="3103281"/>
            <a:ext cx="845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dirty="0" smtClean="0">
                <a:solidFill>
                  <a:schemeClr val="bg1"/>
                </a:solidFill>
              </a:rPr>
              <a:t>2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61043" y="5204800"/>
            <a:ext cx="431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 smtClean="0">
                <a:solidFill>
                  <a:schemeClr val="bg1"/>
                </a:solidFill>
              </a:rPr>
              <a:t>3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18379" y="7575246"/>
            <a:ext cx="422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dirty="0" smtClean="0">
                <a:solidFill>
                  <a:schemeClr val="bg1"/>
                </a:solidFill>
              </a:rPr>
              <a:t>4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-2807196" y="6819900"/>
            <a:ext cx="8862899" cy="7987688"/>
          </a:xfrm>
          <a:custGeom>
            <a:avLst/>
            <a:gdLst/>
            <a:ahLst/>
            <a:cxnLst/>
            <a:rect l="l" t="t" r="r" b="b"/>
            <a:pathLst>
              <a:path w="8862899" h="7987688">
                <a:moveTo>
                  <a:pt x="0" y="0"/>
                </a:moveTo>
                <a:lnTo>
                  <a:pt x="8862899" y="0"/>
                </a:lnTo>
                <a:lnTo>
                  <a:pt x="8862899" y="7987688"/>
                </a:lnTo>
                <a:lnTo>
                  <a:pt x="0" y="7987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cxnSp>
        <p:nvCxnSpPr>
          <p:cNvPr id="10" name="Straight Connector 9"/>
          <p:cNvCxnSpPr/>
          <p:nvPr/>
        </p:nvCxnSpPr>
        <p:spPr>
          <a:xfrm>
            <a:off x="8897669" y="2045613"/>
            <a:ext cx="7648264" cy="10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Freeform 4"/>
          <p:cNvSpPr/>
          <p:nvPr/>
        </p:nvSpPr>
        <p:spPr>
          <a:xfrm>
            <a:off x="7719102" y="1029856"/>
            <a:ext cx="1083907" cy="1083907"/>
          </a:xfrm>
          <a:custGeom>
            <a:avLst/>
            <a:gdLst/>
            <a:ahLst/>
            <a:cxnLst/>
            <a:rect l="l" t="t" r="r" b="b"/>
            <a:pathLst>
              <a:path w="1083907" h="1083907">
                <a:moveTo>
                  <a:pt x="0" y="0"/>
                </a:moveTo>
                <a:lnTo>
                  <a:pt x="1083908" y="0"/>
                </a:lnTo>
                <a:lnTo>
                  <a:pt x="1083908" y="1083908"/>
                </a:lnTo>
                <a:lnTo>
                  <a:pt x="0" y="1083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73097" y="1048836"/>
            <a:ext cx="845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1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 animBg="1"/>
      <p:bldP spid="37" grpId="0"/>
      <p:bldP spid="41" grpId="0"/>
      <p:bldP spid="42" grpId="0"/>
      <p:bldP spid="43" grpId="0"/>
      <p:bldP spid="52" grpId="0"/>
      <p:bldP spid="53" grpId="0"/>
      <p:bldP spid="54" grpId="0"/>
      <p:bldP spid="55" grpId="0"/>
      <p:bldP spid="25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 rot="5400000">
            <a:off x="10692697" y="977200"/>
            <a:ext cx="6199004" cy="7620000"/>
            <a:chOff x="0" y="0"/>
            <a:chExt cx="2779314" cy="3415832"/>
          </a:xfrm>
        </p:grpSpPr>
        <p:sp>
          <p:nvSpPr>
            <p:cNvPr id="3" name="Freeform 14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id="4" name="TextBox 15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5" name="Freeform 16"/>
          <p:cNvSpPr/>
          <p:nvPr/>
        </p:nvSpPr>
        <p:spPr>
          <a:xfrm>
            <a:off x="11926665" y="1533845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8"/>
          <p:cNvSpPr txBox="1"/>
          <p:nvPr/>
        </p:nvSpPr>
        <p:spPr>
          <a:xfrm>
            <a:off x="12057891" y="1687697"/>
            <a:ext cx="285901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TRANG PROFILE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8" name="Group 27"/>
          <p:cNvGrpSpPr/>
          <p:nvPr/>
        </p:nvGrpSpPr>
        <p:grpSpPr>
          <a:xfrm rot="5400000">
            <a:off x="2158299" y="977199"/>
            <a:ext cx="6199002" cy="7620000"/>
            <a:chOff x="0" y="0"/>
            <a:chExt cx="2779314" cy="3415832"/>
          </a:xfrm>
        </p:grpSpPr>
        <p:sp>
          <p:nvSpPr>
            <p:cNvPr id="9" name="Freeform 28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10" name="TextBox 29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1" name="Freeform 30"/>
          <p:cNvSpPr/>
          <p:nvPr/>
        </p:nvSpPr>
        <p:spPr>
          <a:xfrm>
            <a:off x="3506566" y="1533845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32"/>
          <p:cNvSpPr txBox="1"/>
          <p:nvPr/>
        </p:nvSpPr>
        <p:spPr>
          <a:xfrm>
            <a:off x="3628560" y="1714233"/>
            <a:ext cx="285901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TRANG LIÊN HỆ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11"/>
          <a:stretch>
            <a:fillRect/>
          </a:stretch>
        </p:blipFill>
        <p:spPr>
          <a:xfrm>
            <a:off x="1981200" y="2476500"/>
            <a:ext cx="6911797" cy="5105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99995" y="8675502"/>
            <a:ext cx="7277762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Freeform 12"/>
          <p:cNvSpPr/>
          <p:nvPr/>
        </p:nvSpPr>
        <p:spPr>
          <a:xfrm rot="-10800000">
            <a:off x="1896206" y="7481201"/>
            <a:ext cx="6793443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7000"/>
            </a:blip>
            <a:stretch>
              <a:fillRect/>
            </a:stretch>
          </a:blipFill>
        </p:spPr>
      </p:sp>
      <p:pic>
        <p:nvPicPr>
          <p:cNvPr id="17" name="Picture 16"/>
          <p:cNvPicPr/>
          <p:nvPr/>
        </p:nvPicPr>
        <p:blipFill>
          <a:blip r:embed="rId13"/>
          <a:stretch>
            <a:fillRect/>
          </a:stretch>
        </p:blipFill>
        <p:spPr>
          <a:xfrm>
            <a:off x="10185547" y="2304071"/>
            <a:ext cx="7263264" cy="54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848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9"/>
          <p:cNvSpPr/>
          <p:nvPr/>
        </p:nvSpPr>
        <p:spPr>
          <a:xfrm rot="-10800000">
            <a:off x="1087334" y="6987330"/>
            <a:ext cx="7619999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3" name="Group 20"/>
          <p:cNvGrpSpPr/>
          <p:nvPr/>
        </p:nvGrpSpPr>
        <p:grpSpPr>
          <a:xfrm rot="5400000">
            <a:off x="2148629" y="586531"/>
            <a:ext cx="5638802" cy="8047140"/>
            <a:chOff x="0" y="0"/>
            <a:chExt cx="2779314" cy="3415832"/>
          </a:xfrm>
        </p:grpSpPr>
        <p:sp>
          <p:nvSpPr>
            <p:cNvPr id="4" name="Freeform 21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5" name="TextBox 22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6" name="Freeform 23"/>
          <p:cNvSpPr/>
          <p:nvPr/>
        </p:nvSpPr>
        <p:spPr>
          <a:xfrm>
            <a:off x="2865114" y="1578524"/>
            <a:ext cx="4205832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25"/>
          <p:cNvSpPr txBox="1"/>
          <p:nvPr/>
        </p:nvSpPr>
        <p:spPr>
          <a:xfrm>
            <a:off x="3143568" y="1762463"/>
            <a:ext cx="373868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TRANG ĐỔI MẬT KHẨU 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Freeform 26"/>
          <p:cNvSpPr/>
          <p:nvPr/>
        </p:nvSpPr>
        <p:spPr>
          <a:xfrm rot="-10800000">
            <a:off x="10689488" y="6979709"/>
            <a:ext cx="6668867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10" name="Group 27"/>
          <p:cNvGrpSpPr/>
          <p:nvPr/>
        </p:nvGrpSpPr>
        <p:grpSpPr>
          <a:xfrm rot="5400000">
            <a:off x="10934698" y="685803"/>
            <a:ext cx="5638801" cy="7848600"/>
            <a:chOff x="0" y="0"/>
            <a:chExt cx="2779314" cy="3415832"/>
          </a:xfrm>
        </p:grpSpPr>
        <p:sp>
          <p:nvSpPr>
            <p:cNvPr id="11" name="Freeform 28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12" name="TextBox 29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3" name="Freeform 30"/>
          <p:cNvSpPr/>
          <p:nvPr/>
        </p:nvSpPr>
        <p:spPr>
          <a:xfrm>
            <a:off x="11721680" y="1578524"/>
            <a:ext cx="4304620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2"/>
          <p:cNvSpPr txBox="1"/>
          <p:nvPr/>
        </p:nvSpPr>
        <p:spPr>
          <a:xfrm>
            <a:off x="11841918" y="1802554"/>
            <a:ext cx="408226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TRANG CHỦ QUẢN TRỊ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11"/>
          <a:stretch>
            <a:fillRect/>
          </a:stretch>
        </p:blipFill>
        <p:spPr>
          <a:xfrm>
            <a:off x="1600200" y="2429959"/>
            <a:ext cx="6781800" cy="482781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2"/>
          <a:stretch>
            <a:fillRect/>
          </a:stretch>
        </p:blipFill>
        <p:spPr>
          <a:xfrm>
            <a:off x="10144545" y="2429959"/>
            <a:ext cx="7352657" cy="48450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77635" y="8042989"/>
            <a:ext cx="7486475" cy="149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8191500"/>
            <a:ext cx="647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 phép người dùng đổi mật khẩu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61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8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>
          <a:xfrm rot="-10800000">
            <a:off x="1749897" y="7123063"/>
            <a:ext cx="6406207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3" name="Group 5"/>
          <p:cNvGrpSpPr/>
          <p:nvPr/>
        </p:nvGrpSpPr>
        <p:grpSpPr>
          <a:xfrm rot="5400000">
            <a:off x="2095500" y="762000"/>
            <a:ext cx="5715002" cy="7772402"/>
            <a:chOff x="0" y="0"/>
            <a:chExt cx="2779314" cy="3415832"/>
          </a:xfrm>
        </p:grpSpPr>
        <p:sp>
          <p:nvSpPr>
            <p:cNvPr id="4" name="Freeform 6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5" name="TextBox 7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6" name="Freeform 8"/>
          <p:cNvSpPr/>
          <p:nvPr/>
        </p:nvSpPr>
        <p:spPr>
          <a:xfrm>
            <a:off x="2786547" y="1540118"/>
            <a:ext cx="4419600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0"/>
          <p:cNvSpPr txBox="1"/>
          <p:nvPr/>
        </p:nvSpPr>
        <p:spPr>
          <a:xfrm>
            <a:off x="2948093" y="1746555"/>
            <a:ext cx="409650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QUẢN LÝ KHÁCH HÀNG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9" name="Group 20"/>
          <p:cNvGrpSpPr/>
          <p:nvPr/>
        </p:nvGrpSpPr>
        <p:grpSpPr>
          <a:xfrm rot="5400000">
            <a:off x="10706098" y="990601"/>
            <a:ext cx="5715003" cy="7315201"/>
            <a:chOff x="0" y="0"/>
            <a:chExt cx="2779314" cy="3415832"/>
          </a:xfrm>
        </p:grpSpPr>
        <p:sp>
          <p:nvSpPr>
            <p:cNvPr id="10" name="Freeform 21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11" name="TextBox 22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2" name="Freeform 23"/>
          <p:cNvSpPr/>
          <p:nvPr/>
        </p:nvSpPr>
        <p:spPr>
          <a:xfrm>
            <a:off x="11701425" y="1610274"/>
            <a:ext cx="380593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25"/>
          <p:cNvSpPr txBox="1"/>
          <p:nvPr/>
        </p:nvSpPr>
        <p:spPr>
          <a:xfrm>
            <a:off x="11917757" y="1789876"/>
            <a:ext cx="337327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QUẢN LÝ DANH MỤC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Freeform 4"/>
          <p:cNvSpPr/>
          <p:nvPr/>
        </p:nvSpPr>
        <p:spPr>
          <a:xfrm rot="-10800000">
            <a:off x="10199211" y="7123062"/>
            <a:ext cx="6728775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pic>
        <p:nvPicPr>
          <p:cNvPr id="16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1316920" y="2317965"/>
            <a:ext cx="7272161" cy="487980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0"/>
          <a:stretch>
            <a:fillRect/>
          </a:stretch>
        </p:blipFill>
        <p:spPr>
          <a:xfrm>
            <a:off x="10240008" y="2340825"/>
            <a:ext cx="6728775" cy="478223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614122" y="8193142"/>
            <a:ext cx="7980545" cy="149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913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3"/>
          <p:cNvGrpSpPr/>
          <p:nvPr/>
        </p:nvGrpSpPr>
        <p:grpSpPr>
          <a:xfrm rot="5400000">
            <a:off x="12194669" y="-1788027"/>
            <a:ext cx="6939250" cy="11800609"/>
            <a:chOff x="0" y="-38100"/>
            <a:chExt cx="3449684" cy="6361260"/>
          </a:xfrm>
        </p:grpSpPr>
        <p:sp>
          <p:nvSpPr>
            <p:cNvPr id="9" name="Freeform 14"/>
            <p:cNvSpPr/>
            <p:nvPr/>
          </p:nvSpPr>
          <p:spPr>
            <a:xfrm>
              <a:off x="479429" y="2221110"/>
              <a:ext cx="2970255" cy="4102050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id="10" name="TextBox 15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3" name="Freeform 16"/>
          <p:cNvSpPr/>
          <p:nvPr/>
        </p:nvSpPr>
        <p:spPr>
          <a:xfrm>
            <a:off x="11632175" y="1450865"/>
            <a:ext cx="3873234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20"/>
          <p:cNvGrpSpPr/>
          <p:nvPr/>
        </p:nvGrpSpPr>
        <p:grpSpPr>
          <a:xfrm rot="5400000">
            <a:off x="2077889" y="896791"/>
            <a:ext cx="5902622" cy="7467600"/>
            <a:chOff x="0" y="0"/>
            <a:chExt cx="2779314" cy="3415832"/>
          </a:xfrm>
        </p:grpSpPr>
        <p:sp>
          <p:nvSpPr>
            <p:cNvPr id="15" name="Freeform 21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16" name="TextBox 22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7" name="Freeform 23"/>
          <p:cNvSpPr/>
          <p:nvPr/>
        </p:nvSpPr>
        <p:spPr>
          <a:xfrm>
            <a:off x="3123873" y="1491175"/>
            <a:ext cx="3805087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25"/>
          <p:cNvSpPr txBox="1"/>
          <p:nvPr/>
        </p:nvSpPr>
        <p:spPr>
          <a:xfrm>
            <a:off x="3169570" y="1703349"/>
            <a:ext cx="371369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 QUẢN LÝ SẢN PHẨM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11905398" y="1631214"/>
            <a:ext cx="332678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QUẢN LÝ ĐƠN HÀNG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9"/>
          <a:stretch>
            <a:fillRect/>
          </a:stretch>
        </p:blipFill>
        <p:spPr>
          <a:xfrm>
            <a:off x="1587783" y="2294341"/>
            <a:ext cx="6882834" cy="509794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47800" y="8234181"/>
            <a:ext cx="6857999" cy="149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 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Freeform 12"/>
          <p:cNvSpPr/>
          <p:nvPr/>
        </p:nvSpPr>
        <p:spPr>
          <a:xfrm rot="-10800000">
            <a:off x="10155760" y="7190193"/>
            <a:ext cx="6826064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7000"/>
            </a:blip>
            <a:stretch>
              <a:fillRect/>
            </a:stretch>
          </a:blipFill>
        </p:spPr>
      </p:sp>
      <p:sp>
        <p:nvSpPr>
          <p:cNvPr id="24" name="Freeform 12"/>
          <p:cNvSpPr/>
          <p:nvPr/>
        </p:nvSpPr>
        <p:spPr>
          <a:xfrm rot="-10800000">
            <a:off x="1539963" y="7141241"/>
            <a:ext cx="7061767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7000"/>
            </a:blip>
            <a:stretch>
              <a:fillRect/>
            </a:stretch>
          </a:blipFill>
        </p:spPr>
      </p:sp>
      <p:pic>
        <p:nvPicPr>
          <p:cNvPr id="25" name="Picture 24"/>
          <p:cNvPicPr/>
          <p:nvPr/>
        </p:nvPicPr>
        <p:blipFill>
          <a:blip r:embed="rId11"/>
          <a:stretch>
            <a:fillRect/>
          </a:stretch>
        </p:blipFill>
        <p:spPr>
          <a:xfrm>
            <a:off x="10148413" y="2182991"/>
            <a:ext cx="6989240" cy="51122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322912" y="8260273"/>
            <a:ext cx="67331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269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 rot="5400000">
            <a:off x="3486907" y="38100"/>
            <a:ext cx="7315202" cy="10210802"/>
            <a:chOff x="0" y="0"/>
            <a:chExt cx="2779314" cy="3415832"/>
          </a:xfrm>
        </p:grpSpPr>
        <p:sp>
          <p:nvSpPr>
            <p:cNvPr id="3" name="Freeform 28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4" name="TextBox 29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5" name="Freeform 30"/>
          <p:cNvSpPr/>
          <p:nvPr/>
        </p:nvSpPr>
        <p:spPr>
          <a:xfrm>
            <a:off x="5220253" y="1146809"/>
            <a:ext cx="3962400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9" y="0"/>
                </a:lnTo>
                <a:lnTo>
                  <a:pt x="3121469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32"/>
          <p:cNvSpPr txBox="1"/>
          <p:nvPr/>
        </p:nvSpPr>
        <p:spPr>
          <a:xfrm>
            <a:off x="5715000" y="1338245"/>
            <a:ext cx="285901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vi-VN" sz="2800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QUẢN LÝ LIÊN HỆ</a:t>
            </a:r>
            <a:endParaRPr lang="en-US" sz="2800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11"/>
          <a:stretch>
            <a:fillRect/>
          </a:stretch>
        </p:blipFill>
        <p:spPr>
          <a:xfrm>
            <a:off x="2701646" y="2070371"/>
            <a:ext cx="8999614" cy="66059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725400" y="3695700"/>
            <a:ext cx="5105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3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reeform 12"/>
          <p:cNvSpPr/>
          <p:nvPr/>
        </p:nvSpPr>
        <p:spPr>
          <a:xfrm rot="-10800000">
            <a:off x="2313431" y="8339890"/>
            <a:ext cx="9662154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7000"/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02616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"/>
          <p:cNvGrpSpPr/>
          <p:nvPr/>
        </p:nvGrpSpPr>
        <p:grpSpPr>
          <a:xfrm>
            <a:off x="1676336" y="3437600"/>
            <a:ext cx="7053416" cy="2767208"/>
            <a:chOff x="0" y="0"/>
            <a:chExt cx="1632342" cy="482774"/>
          </a:xfrm>
        </p:grpSpPr>
        <p:sp>
          <p:nvSpPr>
            <p:cNvPr id="44" name="Freeform 4"/>
            <p:cNvSpPr/>
            <p:nvPr/>
          </p:nvSpPr>
          <p:spPr>
            <a:xfrm>
              <a:off x="0" y="0"/>
              <a:ext cx="1632342" cy="482774"/>
            </a:xfrm>
            <a:custGeom>
              <a:avLst/>
              <a:gdLst/>
              <a:ahLst/>
              <a:cxnLst/>
              <a:rect l="l" t="t" r="r" b="b"/>
              <a:pathLst>
                <a:path w="1632342" h="482774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chemeClr val="bg1"/>
            </a:solidFill>
            <a:ln w="104775" cap="rnd">
              <a:solidFill>
                <a:srgbClr val="91E1D5"/>
              </a:solidFill>
              <a:prstDash val="solid"/>
              <a:round/>
            </a:ln>
          </p:spPr>
        </p:sp>
        <p:sp>
          <p:nvSpPr>
            <p:cNvPr id="45" name="TextBox 5"/>
            <p:cNvSpPr txBox="1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Freeform 6"/>
          <p:cNvSpPr/>
          <p:nvPr/>
        </p:nvSpPr>
        <p:spPr>
          <a:xfrm>
            <a:off x="7113238" y="4190890"/>
            <a:ext cx="1371549" cy="1309206"/>
          </a:xfrm>
          <a:custGeom>
            <a:avLst/>
            <a:gdLst/>
            <a:ahLst/>
            <a:cxnLst/>
            <a:rect l="l" t="t" r="r" b="b"/>
            <a:pathLst>
              <a:path w="1371549" h="1309206">
                <a:moveTo>
                  <a:pt x="0" y="0"/>
                </a:moveTo>
                <a:lnTo>
                  <a:pt x="1371549" y="0"/>
                </a:lnTo>
                <a:lnTo>
                  <a:pt x="1371549" y="1309205"/>
                </a:lnTo>
                <a:lnTo>
                  <a:pt x="0" y="1309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7" name="Group 7"/>
          <p:cNvGrpSpPr/>
          <p:nvPr/>
        </p:nvGrpSpPr>
        <p:grpSpPr>
          <a:xfrm>
            <a:off x="990474" y="4451544"/>
            <a:ext cx="1228028" cy="1226514"/>
            <a:chOff x="0" y="0"/>
            <a:chExt cx="323431" cy="323032"/>
          </a:xfrm>
          <a:solidFill>
            <a:schemeClr val="bg1"/>
          </a:solidFill>
        </p:grpSpPr>
        <p:sp>
          <p:nvSpPr>
            <p:cNvPr id="48" name="Freeform 8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grpFill/>
          </p:spPr>
        </p:sp>
        <p:sp>
          <p:nvSpPr>
            <p:cNvPr id="49" name="TextBox 9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r>
                <a:rPr lang="en-US" sz="5768" dirty="0">
                  <a:solidFill>
                    <a:srgbClr val="91E1D5"/>
                  </a:solidFill>
                  <a:latin typeface="Montserrat Bold"/>
                </a:rPr>
                <a:t>01</a:t>
              </a:r>
            </a:p>
          </p:txBody>
        </p:sp>
      </p:grpSp>
      <p:sp>
        <p:nvSpPr>
          <p:cNvPr id="50" name="TextBox 10"/>
          <p:cNvSpPr txBox="1"/>
          <p:nvPr/>
        </p:nvSpPr>
        <p:spPr>
          <a:xfrm>
            <a:off x="2325143" y="4237891"/>
            <a:ext cx="4567375" cy="121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biết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website: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grpSp>
        <p:nvGrpSpPr>
          <p:cNvPr id="52" name="Group 12"/>
          <p:cNvGrpSpPr/>
          <p:nvPr/>
        </p:nvGrpSpPr>
        <p:grpSpPr>
          <a:xfrm>
            <a:off x="9782114" y="3425456"/>
            <a:ext cx="7053416" cy="2820441"/>
            <a:chOff x="0" y="0"/>
            <a:chExt cx="1632342" cy="482774"/>
          </a:xfrm>
        </p:grpSpPr>
        <p:sp>
          <p:nvSpPr>
            <p:cNvPr id="53" name="Freeform 13"/>
            <p:cNvSpPr/>
            <p:nvPr/>
          </p:nvSpPr>
          <p:spPr>
            <a:xfrm>
              <a:off x="0" y="0"/>
              <a:ext cx="1632342" cy="482774"/>
            </a:xfrm>
            <a:custGeom>
              <a:avLst/>
              <a:gdLst/>
              <a:ahLst/>
              <a:cxnLst/>
              <a:rect l="l" t="t" r="r" b="b"/>
              <a:pathLst>
                <a:path w="1632342" h="482774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chemeClr val="bg1"/>
            </a:solidFill>
            <a:ln w="1047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id="54" name="TextBox 14"/>
            <p:cNvSpPr txBox="1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15"/>
          <p:cNvGrpSpPr/>
          <p:nvPr/>
        </p:nvGrpSpPr>
        <p:grpSpPr>
          <a:xfrm>
            <a:off x="9061459" y="4476719"/>
            <a:ext cx="1228028" cy="1226514"/>
            <a:chOff x="0" y="0"/>
            <a:chExt cx="323431" cy="323032"/>
          </a:xfrm>
          <a:solidFill>
            <a:schemeClr val="bg1"/>
          </a:solidFill>
        </p:grpSpPr>
        <p:sp>
          <p:nvSpPr>
            <p:cNvPr id="56" name="Freeform 16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grpFill/>
          </p:spPr>
        </p:sp>
        <p:sp>
          <p:nvSpPr>
            <p:cNvPr id="57" name="TextBox 17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r>
                <a:rPr lang="en-US" sz="5768" dirty="0">
                  <a:solidFill>
                    <a:srgbClr val="F8B27C"/>
                  </a:solidFill>
                  <a:latin typeface="Montserrat Bold"/>
                </a:rPr>
                <a:t>03</a:t>
              </a:r>
            </a:p>
          </p:txBody>
        </p:sp>
      </p:grpSp>
      <p:grpSp>
        <p:nvGrpSpPr>
          <p:cNvPr id="59" name="Group 20"/>
          <p:cNvGrpSpPr/>
          <p:nvPr/>
        </p:nvGrpSpPr>
        <p:grpSpPr>
          <a:xfrm>
            <a:off x="1676336" y="6911872"/>
            <a:ext cx="7053416" cy="2700196"/>
            <a:chOff x="0" y="0"/>
            <a:chExt cx="1632342" cy="482774"/>
          </a:xfrm>
        </p:grpSpPr>
        <p:sp>
          <p:nvSpPr>
            <p:cNvPr id="60" name="Freeform 21"/>
            <p:cNvSpPr/>
            <p:nvPr/>
          </p:nvSpPr>
          <p:spPr>
            <a:xfrm>
              <a:off x="0" y="0"/>
              <a:ext cx="1632342" cy="482774"/>
            </a:xfrm>
            <a:custGeom>
              <a:avLst/>
              <a:gdLst/>
              <a:ahLst/>
              <a:cxnLst/>
              <a:rect l="l" t="t" r="r" b="b"/>
              <a:pathLst>
                <a:path w="1632342" h="482774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chemeClr val="bg1"/>
            </a:solidFill>
            <a:ln w="10477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61" name="TextBox 22"/>
            <p:cNvSpPr txBox="1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23"/>
          <p:cNvGrpSpPr/>
          <p:nvPr/>
        </p:nvGrpSpPr>
        <p:grpSpPr>
          <a:xfrm>
            <a:off x="1063494" y="7306552"/>
            <a:ext cx="1261649" cy="1660498"/>
            <a:chOff x="0" y="-37539"/>
            <a:chExt cx="332286" cy="437332"/>
          </a:xfrm>
          <a:solidFill>
            <a:schemeClr val="bg1"/>
          </a:solidFill>
        </p:grpSpPr>
        <p:sp>
          <p:nvSpPr>
            <p:cNvPr id="63" name="Freeform 24"/>
            <p:cNvSpPr/>
            <p:nvPr/>
          </p:nvSpPr>
          <p:spPr>
            <a:xfrm>
              <a:off x="8855" y="22543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grpFill/>
          </p:spPr>
        </p:sp>
        <p:sp>
          <p:nvSpPr>
            <p:cNvPr id="64" name="TextBox 25"/>
            <p:cNvSpPr txBox="1"/>
            <p:nvPr/>
          </p:nvSpPr>
          <p:spPr>
            <a:xfrm>
              <a:off x="0" y="-37539"/>
              <a:ext cx="323431" cy="4373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r>
                <a:rPr lang="en-US" sz="5768" dirty="0">
                  <a:solidFill>
                    <a:srgbClr val="F8D389"/>
                  </a:solidFill>
                  <a:latin typeface="Montserrat Bold"/>
                </a:rPr>
                <a:t>02</a:t>
              </a:r>
            </a:p>
          </p:txBody>
        </p:sp>
      </p:grpSp>
      <p:sp>
        <p:nvSpPr>
          <p:cNvPr id="65" name="TextBox 26"/>
          <p:cNvSpPr txBox="1"/>
          <p:nvPr/>
        </p:nvSpPr>
        <p:spPr>
          <a:xfrm>
            <a:off x="2255157" y="6973377"/>
            <a:ext cx="500162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Website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khoản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khuyến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mãi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66" name="TextBox 27"/>
          <p:cNvSpPr txBox="1"/>
          <p:nvPr/>
        </p:nvSpPr>
        <p:spPr>
          <a:xfrm>
            <a:off x="2388714" y="6439492"/>
            <a:ext cx="4469532" cy="34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endParaRPr lang="en-US" sz="2357" dirty="0">
              <a:solidFill>
                <a:srgbClr val="333231"/>
              </a:solidFill>
              <a:latin typeface="Montserrat Classic Bold"/>
            </a:endParaRPr>
          </a:p>
        </p:txBody>
      </p:sp>
      <p:grpSp>
        <p:nvGrpSpPr>
          <p:cNvPr id="68" name="Group 29"/>
          <p:cNvGrpSpPr/>
          <p:nvPr/>
        </p:nvGrpSpPr>
        <p:grpSpPr>
          <a:xfrm>
            <a:off x="9821019" y="6863177"/>
            <a:ext cx="7053416" cy="2700197"/>
            <a:chOff x="0" y="0"/>
            <a:chExt cx="1632342" cy="482774"/>
          </a:xfrm>
        </p:grpSpPr>
        <p:sp>
          <p:nvSpPr>
            <p:cNvPr id="69" name="Freeform 30"/>
            <p:cNvSpPr/>
            <p:nvPr/>
          </p:nvSpPr>
          <p:spPr>
            <a:xfrm>
              <a:off x="0" y="0"/>
              <a:ext cx="1632342" cy="482774"/>
            </a:xfrm>
            <a:custGeom>
              <a:avLst/>
              <a:gdLst/>
              <a:ahLst/>
              <a:cxnLst/>
              <a:rect l="l" t="t" r="r" b="b"/>
              <a:pathLst>
                <a:path w="1632342" h="482774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chemeClr val="bg1"/>
            </a:solidFill>
            <a:ln w="1047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70" name="TextBox 31"/>
            <p:cNvSpPr txBox="1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32"/>
          <p:cNvGrpSpPr/>
          <p:nvPr/>
        </p:nvGrpSpPr>
        <p:grpSpPr>
          <a:xfrm>
            <a:off x="9045529" y="7534676"/>
            <a:ext cx="1228028" cy="1226514"/>
            <a:chOff x="0" y="0"/>
            <a:chExt cx="323431" cy="323032"/>
          </a:xfrm>
          <a:solidFill>
            <a:schemeClr val="bg1"/>
          </a:solidFill>
        </p:grpSpPr>
        <p:sp>
          <p:nvSpPr>
            <p:cNvPr id="72" name="Freeform 33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grpFill/>
          </p:spPr>
        </p:sp>
        <p:sp>
          <p:nvSpPr>
            <p:cNvPr id="73" name="TextBox 34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r>
                <a:rPr lang="en-US" sz="5768" dirty="0">
                  <a:solidFill>
                    <a:srgbClr val="FF8379"/>
                  </a:solidFill>
                  <a:latin typeface="Montserrat Bold"/>
                </a:rPr>
                <a:t>04</a:t>
              </a:r>
            </a:p>
          </p:txBody>
        </p:sp>
      </p:grpSp>
      <p:sp>
        <p:nvSpPr>
          <p:cNvPr id="74" name="TextBox 35"/>
          <p:cNvSpPr txBox="1"/>
          <p:nvPr/>
        </p:nvSpPr>
        <p:spPr>
          <a:xfrm>
            <a:off x="10660537" y="7413158"/>
            <a:ext cx="4183100" cy="104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75" name="Freeform 37"/>
          <p:cNvSpPr/>
          <p:nvPr/>
        </p:nvSpPr>
        <p:spPr>
          <a:xfrm>
            <a:off x="7400693" y="7605561"/>
            <a:ext cx="1185142" cy="1336089"/>
          </a:xfrm>
          <a:custGeom>
            <a:avLst/>
            <a:gdLst/>
            <a:ahLst/>
            <a:cxnLst/>
            <a:rect l="l" t="t" r="r" b="b"/>
            <a:pathLst>
              <a:path w="1170986" h="1117759">
                <a:moveTo>
                  <a:pt x="0" y="0"/>
                </a:moveTo>
                <a:lnTo>
                  <a:pt x="1170985" y="0"/>
                </a:lnTo>
                <a:lnTo>
                  <a:pt x="1170985" y="1117759"/>
                </a:lnTo>
                <a:lnTo>
                  <a:pt x="0" y="111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6" name="Freeform 38"/>
          <p:cNvSpPr/>
          <p:nvPr/>
        </p:nvSpPr>
        <p:spPr>
          <a:xfrm>
            <a:off x="15224656" y="7432271"/>
            <a:ext cx="1292823" cy="1231708"/>
          </a:xfrm>
          <a:custGeom>
            <a:avLst/>
            <a:gdLst/>
            <a:ahLst/>
            <a:cxnLst/>
            <a:rect l="l" t="t" r="r" b="b"/>
            <a:pathLst>
              <a:path w="1292823" h="1231708">
                <a:moveTo>
                  <a:pt x="0" y="0"/>
                </a:moveTo>
                <a:lnTo>
                  <a:pt x="1292824" y="0"/>
                </a:lnTo>
                <a:lnTo>
                  <a:pt x="1292824" y="1231708"/>
                </a:lnTo>
                <a:lnTo>
                  <a:pt x="0" y="123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7" name="Freeform 39"/>
          <p:cNvSpPr/>
          <p:nvPr/>
        </p:nvSpPr>
        <p:spPr>
          <a:xfrm>
            <a:off x="15351698" y="4132182"/>
            <a:ext cx="1171053" cy="1171053"/>
          </a:xfrm>
          <a:custGeom>
            <a:avLst/>
            <a:gdLst/>
            <a:ahLst/>
            <a:cxnLst/>
            <a:rect l="l" t="t" r="r" b="b"/>
            <a:pathLst>
              <a:path w="1171053" h="1171053">
                <a:moveTo>
                  <a:pt x="0" y="0"/>
                </a:moveTo>
                <a:lnTo>
                  <a:pt x="1171053" y="0"/>
                </a:lnTo>
                <a:lnTo>
                  <a:pt x="1171053" y="1171053"/>
                </a:lnTo>
                <a:lnTo>
                  <a:pt x="0" y="1171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8" name="TextBox 41"/>
          <p:cNvSpPr txBox="1"/>
          <p:nvPr/>
        </p:nvSpPr>
        <p:spPr>
          <a:xfrm>
            <a:off x="3657600" y="1125090"/>
            <a:ext cx="11294937" cy="836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  <a:spcBef>
                <a:spcPct val="0"/>
              </a:spcBef>
            </a:pPr>
            <a:r>
              <a:rPr lang="vi-VN" sz="5400" spc="308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KẾT LUẬN</a:t>
            </a:r>
            <a:endParaRPr lang="en-US" sz="5400" spc="308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0396128" y="3596899"/>
            <a:ext cx="496727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laptop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quảng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bá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thương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thạo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Visual Studio Code, Postman.</a:t>
            </a:r>
          </a:p>
          <a:p>
            <a:endParaRPr lang="en-US" dirty="0"/>
          </a:p>
        </p:txBody>
      </p:sp>
      <p:sp>
        <p:nvSpPr>
          <p:cNvPr id="41" name="Freeform 4"/>
          <p:cNvSpPr/>
          <p:nvPr/>
        </p:nvSpPr>
        <p:spPr>
          <a:xfrm>
            <a:off x="5257800" y="761456"/>
            <a:ext cx="1447800" cy="1424090"/>
          </a:xfrm>
          <a:custGeom>
            <a:avLst/>
            <a:gdLst/>
            <a:ahLst/>
            <a:cxnLst/>
            <a:rect l="l" t="t" r="r" b="b"/>
            <a:pathLst>
              <a:path w="1083907" h="1083907">
                <a:moveTo>
                  <a:pt x="0" y="0"/>
                </a:moveTo>
                <a:lnTo>
                  <a:pt x="1083908" y="0"/>
                </a:lnTo>
                <a:lnTo>
                  <a:pt x="1083908" y="1083908"/>
                </a:lnTo>
                <a:lnTo>
                  <a:pt x="0" y="1083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1" name="TextBox 80"/>
          <p:cNvSpPr txBox="1"/>
          <p:nvPr/>
        </p:nvSpPr>
        <p:spPr>
          <a:xfrm>
            <a:off x="5638800" y="919503"/>
            <a:ext cx="83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 dirty="0">
                <a:solidFill>
                  <a:schemeClr val="bg1"/>
                </a:solidFill>
              </a:rPr>
              <a:t>4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30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5" grpId="0"/>
      <p:bldP spid="74" grpId="0"/>
      <p:bldP spid="78" grpId="0"/>
      <p:bldP spid="80" grpId="0"/>
      <p:bldP spid="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526894" y="2741606"/>
            <a:ext cx="5984107" cy="688265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76854" y="508052"/>
            <a:ext cx="7178019" cy="2373649"/>
            <a:chOff x="0" y="0"/>
            <a:chExt cx="9504788" cy="20779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66022" y="492137"/>
            <a:ext cx="1187097" cy="769203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689088" y="1583687"/>
            <a:ext cx="6032259" cy="603225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6742142" y="1607686"/>
            <a:ext cx="2954112" cy="3306067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12" name="Freeform 12"/>
          <p:cNvSpPr/>
          <p:nvPr/>
        </p:nvSpPr>
        <p:spPr>
          <a:xfrm rot="-10800000">
            <a:off x="10266023" y="6104379"/>
            <a:ext cx="5984107" cy="688265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6"/>
                </a:lnTo>
                <a:lnTo>
                  <a:pt x="0" y="68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708723" y="3870542"/>
            <a:ext cx="7246152" cy="2382274"/>
            <a:chOff x="0" y="0"/>
            <a:chExt cx="9504788" cy="20779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66024" y="3831220"/>
            <a:ext cx="1187096" cy="859148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-10800000">
            <a:off x="10498066" y="9464305"/>
            <a:ext cx="5984107" cy="688265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758109" y="7285549"/>
            <a:ext cx="7196767" cy="2393954"/>
            <a:chOff x="0" y="0"/>
            <a:chExt cx="9504788" cy="20779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149904" y="7240554"/>
            <a:ext cx="1303215" cy="963255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5" y="0"/>
                </a:lnTo>
                <a:lnTo>
                  <a:pt x="1107225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9776855" y="6252816"/>
            <a:ext cx="6277688" cy="13976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756"/>
              </a:lnSpc>
              <a:spcBef>
                <a:spcPct val="0"/>
              </a:spcBef>
            </a:pPr>
            <a:endParaRPr/>
          </a:p>
        </p:txBody>
      </p:sp>
      <p:sp>
        <p:nvSpPr>
          <p:cNvPr id="35" name="TextBox 35"/>
          <p:cNvSpPr txBox="1"/>
          <p:nvPr/>
        </p:nvSpPr>
        <p:spPr>
          <a:xfrm>
            <a:off x="1179225" y="3870542"/>
            <a:ext cx="4911238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19"/>
              </a:lnSpc>
              <a:spcBef>
                <a:spcPct val="0"/>
              </a:spcBef>
            </a:pPr>
            <a:r>
              <a:rPr lang="vi-VN" sz="5400" spc="275" dirty="0" smtClean="0">
                <a:solidFill>
                  <a:srgbClr val="343432"/>
                </a:solidFill>
                <a:latin typeface="Bahnschrift SemiBold" panose="020B0502040204020203" pitchFamily="34" charset="0"/>
              </a:rPr>
              <a:t>HƯỚNG PHÁT TRIỂN</a:t>
            </a:r>
            <a:endParaRPr lang="en-US" sz="5400" spc="275" dirty="0">
              <a:solidFill>
                <a:srgbClr val="34343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830904" y="5637333"/>
            <a:ext cx="4911238" cy="26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  <a:spcBef>
                <a:spcPct val="0"/>
              </a:spcBef>
            </a:pPr>
            <a:endParaRPr lang="en-US" sz="1614" dirty="0">
              <a:solidFill>
                <a:srgbClr val="343432"/>
              </a:solidFill>
              <a:latin typeface="Montserrat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0621913" y="572069"/>
            <a:ext cx="517656" cy="438562"/>
          </a:xfrm>
          <a:custGeom>
            <a:avLst/>
            <a:gdLst/>
            <a:ahLst/>
            <a:cxnLst/>
            <a:rect l="l" t="t" r="r" b="b"/>
            <a:pathLst>
              <a:path w="554641" h="581053">
                <a:moveTo>
                  <a:pt x="0" y="0"/>
                </a:moveTo>
                <a:lnTo>
                  <a:pt x="554641" y="0"/>
                </a:lnTo>
                <a:lnTo>
                  <a:pt x="554641" y="581053"/>
                </a:lnTo>
                <a:lnTo>
                  <a:pt x="0" y="581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0520635" y="7308772"/>
            <a:ext cx="618934" cy="651707"/>
          </a:xfrm>
          <a:custGeom>
            <a:avLst/>
            <a:gdLst/>
            <a:ahLst/>
            <a:cxnLst/>
            <a:rect l="l" t="t" r="r" b="b"/>
            <a:pathLst>
              <a:path w="613006" h="613006">
                <a:moveTo>
                  <a:pt x="0" y="0"/>
                </a:moveTo>
                <a:lnTo>
                  <a:pt x="613005" y="0"/>
                </a:lnTo>
                <a:lnTo>
                  <a:pt x="613005" y="613006"/>
                </a:lnTo>
                <a:lnTo>
                  <a:pt x="0" y="6130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0602845" y="3926188"/>
            <a:ext cx="555791" cy="510661"/>
          </a:xfrm>
          <a:custGeom>
            <a:avLst/>
            <a:gdLst/>
            <a:ahLst/>
            <a:cxnLst/>
            <a:rect l="l" t="t" r="r" b="b"/>
            <a:pathLst>
              <a:path w="612675" h="584826">
                <a:moveTo>
                  <a:pt x="0" y="0"/>
                </a:moveTo>
                <a:lnTo>
                  <a:pt x="612675" y="0"/>
                </a:lnTo>
                <a:lnTo>
                  <a:pt x="612675" y="584826"/>
                </a:lnTo>
                <a:lnTo>
                  <a:pt x="0" y="5848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1" name="AutoShape 51"/>
          <p:cNvSpPr/>
          <p:nvPr/>
        </p:nvSpPr>
        <p:spPr>
          <a:xfrm>
            <a:off x="6768830" y="5067301"/>
            <a:ext cx="2989278" cy="2743200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52" name="AutoShape 52"/>
          <p:cNvSpPr/>
          <p:nvPr/>
        </p:nvSpPr>
        <p:spPr>
          <a:xfrm flipV="1">
            <a:off x="6768830" y="4913754"/>
            <a:ext cx="2927424" cy="1146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49" name="Rectangle 48"/>
          <p:cNvSpPr/>
          <p:nvPr/>
        </p:nvSpPr>
        <p:spPr>
          <a:xfrm>
            <a:off x="9906000" y="1089753"/>
            <a:ext cx="7048872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AI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906000" y="4820462"/>
            <a:ext cx="693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gợi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9906000" y="8316516"/>
            <a:ext cx="3760966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4060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9" grpId="0"/>
      <p:bldP spid="53" grpId="0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Freeform 4"/>
          <p:cNvSpPr/>
          <p:nvPr/>
        </p:nvSpPr>
        <p:spPr>
          <a:xfrm rot="-1406172">
            <a:off x="-1507836" y="-2504253"/>
            <a:ext cx="5073072" cy="5008506"/>
          </a:xfrm>
          <a:custGeom>
            <a:avLst/>
            <a:gdLst/>
            <a:ahLst/>
            <a:cxnLst/>
            <a:rect l="l" t="t" r="r" b="b"/>
            <a:pathLst>
              <a:path w="5073072" h="5008506">
                <a:moveTo>
                  <a:pt x="0" y="0"/>
                </a:moveTo>
                <a:lnTo>
                  <a:pt x="5073072" y="0"/>
                </a:lnTo>
                <a:lnTo>
                  <a:pt x="5073072" y="5008506"/>
                </a:lnTo>
                <a:lnTo>
                  <a:pt x="0" y="500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/>
          <p:cNvSpPr/>
          <p:nvPr/>
        </p:nvSpPr>
        <p:spPr>
          <a:xfrm rot="-1872893" flipH="1">
            <a:off x="-1507836" y="7675286"/>
            <a:ext cx="5073072" cy="5008506"/>
          </a:xfrm>
          <a:custGeom>
            <a:avLst/>
            <a:gdLst/>
            <a:ahLst/>
            <a:cxnLst/>
            <a:rect l="l" t="t" r="r" b="b"/>
            <a:pathLst>
              <a:path w="5073072" h="5008506">
                <a:moveTo>
                  <a:pt x="5073072" y="0"/>
                </a:moveTo>
                <a:lnTo>
                  <a:pt x="0" y="0"/>
                </a:lnTo>
                <a:lnTo>
                  <a:pt x="0" y="5008506"/>
                </a:lnTo>
                <a:lnTo>
                  <a:pt x="5073072" y="5008506"/>
                </a:lnTo>
                <a:lnTo>
                  <a:pt x="50730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6"/>
          <p:cNvSpPr/>
          <p:nvPr/>
        </p:nvSpPr>
        <p:spPr>
          <a:xfrm rot="1725306" flipH="1">
            <a:off x="14600930" y="-2732524"/>
            <a:ext cx="5073072" cy="5008506"/>
          </a:xfrm>
          <a:custGeom>
            <a:avLst/>
            <a:gdLst/>
            <a:ahLst/>
            <a:cxnLst/>
            <a:rect l="l" t="t" r="r" b="b"/>
            <a:pathLst>
              <a:path w="5073072" h="5008506">
                <a:moveTo>
                  <a:pt x="5073072" y="0"/>
                </a:moveTo>
                <a:lnTo>
                  <a:pt x="0" y="0"/>
                </a:lnTo>
                <a:lnTo>
                  <a:pt x="0" y="5008505"/>
                </a:lnTo>
                <a:lnTo>
                  <a:pt x="5073072" y="5008505"/>
                </a:lnTo>
                <a:lnTo>
                  <a:pt x="50730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5"/>
          <p:cNvSpPr/>
          <p:nvPr/>
        </p:nvSpPr>
        <p:spPr>
          <a:xfrm>
            <a:off x="15156912" y="6653470"/>
            <a:ext cx="5073072" cy="5008506"/>
          </a:xfrm>
          <a:custGeom>
            <a:avLst/>
            <a:gdLst/>
            <a:ahLst/>
            <a:cxnLst/>
            <a:rect l="l" t="t" r="r" b="b"/>
            <a:pathLst>
              <a:path w="5073072" h="5008506">
                <a:moveTo>
                  <a:pt x="0" y="0"/>
                </a:moveTo>
                <a:lnTo>
                  <a:pt x="5073071" y="0"/>
                </a:lnTo>
                <a:lnTo>
                  <a:pt x="5073071" y="5008506"/>
                </a:lnTo>
                <a:lnTo>
                  <a:pt x="0" y="500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3"/>
          <p:cNvSpPr/>
          <p:nvPr/>
        </p:nvSpPr>
        <p:spPr>
          <a:xfrm>
            <a:off x="3196979" y="1868719"/>
            <a:ext cx="13258800" cy="6368544"/>
          </a:xfrm>
          <a:custGeom>
            <a:avLst/>
            <a:gdLst/>
            <a:ahLst/>
            <a:cxnLst/>
            <a:rect l="l" t="t" r="r" b="b"/>
            <a:pathLst>
              <a:path w="10219175" h="5629836">
                <a:moveTo>
                  <a:pt x="0" y="0"/>
                </a:moveTo>
                <a:lnTo>
                  <a:pt x="10219175" y="0"/>
                </a:lnTo>
                <a:lnTo>
                  <a:pt x="10219175" y="5629836"/>
                </a:lnTo>
                <a:lnTo>
                  <a:pt x="0" y="5629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6026141" y="3481506"/>
            <a:ext cx="76004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0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re sugar "/>
              </a:rPr>
              <a:t>Thanks you for listening</a:t>
            </a:r>
            <a:endParaRPr lang="en-US" sz="10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57426"/>
            <a:ext cx="7657562" cy="109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 smtClean="0">
                <a:solidFill>
                  <a:srgbClr val="FF4B29"/>
                </a:solidFill>
                <a:latin typeface="Poppins Ultra-Bold"/>
              </a:rPr>
              <a:t> </a:t>
            </a:r>
            <a:endParaRPr lang="en-US" sz="6399" dirty="0">
              <a:solidFill>
                <a:srgbClr val="FF4B29"/>
              </a:solidFill>
              <a:latin typeface="Poppins Ultra-Bold"/>
            </a:endParaRPr>
          </a:p>
        </p:txBody>
      </p:sp>
      <p:sp>
        <p:nvSpPr>
          <p:cNvPr id="16" name="Freeform 4"/>
          <p:cNvSpPr/>
          <p:nvPr/>
        </p:nvSpPr>
        <p:spPr>
          <a:xfrm>
            <a:off x="492338" y="1389294"/>
            <a:ext cx="1447800" cy="1424090"/>
          </a:xfrm>
          <a:custGeom>
            <a:avLst/>
            <a:gdLst/>
            <a:ahLst/>
            <a:cxnLst/>
            <a:rect l="l" t="t" r="r" b="b"/>
            <a:pathLst>
              <a:path w="1083907" h="1083907">
                <a:moveTo>
                  <a:pt x="0" y="0"/>
                </a:moveTo>
                <a:lnTo>
                  <a:pt x="1083908" y="0"/>
                </a:lnTo>
                <a:lnTo>
                  <a:pt x="1083908" y="1083908"/>
                </a:lnTo>
                <a:lnTo>
                  <a:pt x="0" y="1083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874636" y="1513661"/>
            <a:ext cx="99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 b="1" dirty="0" smtClean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</a:t>
            </a:r>
            <a:endParaRPr lang="en-US" sz="6600" b="1" dirty="0">
              <a:solidFill>
                <a:schemeClr val="bg1"/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91165" y="1383062"/>
            <a:ext cx="6312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dirty="0" smtClean="0"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TỔNG QUAN ĐỀ TÀI </a:t>
            </a:r>
            <a:endParaRPr lang="en-US" sz="7200" dirty="0"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26" name="Picture 2" descr="Dấu kiểm : Ảnh, hình ảnh có sẵn và ảnh miễn phí bản quyền | Shutter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58" y="4381805"/>
            <a:ext cx="1524000" cy="152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ấu kiểm : Ảnh, hình ảnh có sẵn và ảnh miễn phí bản quyền | Shutter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9" y="5748704"/>
            <a:ext cx="1633644" cy="16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ấu kiểm : Ảnh, hình ảnh có sẵn và ảnh miễn phí bản quyền | Shutter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8" y="7379625"/>
            <a:ext cx="1633645" cy="16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902038" y="4914900"/>
            <a:ext cx="502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Lý do chọn đề tài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1902038" y="6395560"/>
            <a:ext cx="4652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Mục tiêu chọn đề tài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1902038" y="7890263"/>
            <a:ext cx="441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Công cụ sử dụng</a:t>
            </a:r>
            <a:endParaRPr lang="en-US" sz="3600" dirty="0"/>
          </a:p>
        </p:txBody>
      </p:sp>
      <p:sp>
        <p:nvSpPr>
          <p:cNvPr id="27" name="Freeform 3"/>
          <p:cNvSpPr/>
          <p:nvPr/>
        </p:nvSpPr>
        <p:spPr>
          <a:xfrm>
            <a:off x="11365572" y="-1544730"/>
            <a:ext cx="8862899" cy="7987688"/>
          </a:xfrm>
          <a:custGeom>
            <a:avLst/>
            <a:gdLst/>
            <a:ahLst/>
            <a:cxnLst/>
            <a:rect l="l" t="t" r="r" b="b"/>
            <a:pathLst>
              <a:path w="8862899" h="7987688">
                <a:moveTo>
                  <a:pt x="0" y="0"/>
                </a:moveTo>
                <a:lnTo>
                  <a:pt x="8862899" y="0"/>
                </a:lnTo>
                <a:lnTo>
                  <a:pt x="8862899" y="7987688"/>
                </a:lnTo>
                <a:lnTo>
                  <a:pt x="0" y="7987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7"/>
          <p:cNvGrpSpPr/>
          <p:nvPr/>
        </p:nvGrpSpPr>
        <p:grpSpPr>
          <a:xfrm>
            <a:off x="9144000" y="1677719"/>
            <a:ext cx="7180678" cy="7180678"/>
            <a:chOff x="0" y="0"/>
            <a:chExt cx="12700000" cy="12700000"/>
          </a:xfrm>
        </p:grpSpPr>
        <p:sp>
          <p:nvSpPr>
            <p:cNvPr id="29" name="Freeform 8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8"/>
              <a:stretch>
                <a:fillRect l="-19656" r="-1965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838200" y="800100"/>
            <a:ext cx="0" cy="9144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6800" y="80010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 smtClean="0">
                <a:latin typeface="Bahnschrift SemiBold" panose="020B0502040204020203" pitchFamily="34" charset="0"/>
              </a:rPr>
              <a:t>Lý do chọn đề tài</a:t>
            </a:r>
          </a:p>
          <a:p>
            <a:endParaRPr lang="en-US" dirty="0"/>
          </a:p>
        </p:txBody>
      </p:sp>
      <p:pic>
        <p:nvPicPr>
          <p:cNvPr id="11" name="Google Shape;420;p5" descr="Social Media Marketing - Dịch Vụ Digital Marketing - TSA-Softwar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9268" y="3346117"/>
            <a:ext cx="3730143" cy="279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8600" y="3390900"/>
            <a:ext cx="3603025" cy="27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3;p5"/>
          <p:cNvSpPr txBox="1"/>
          <p:nvPr/>
        </p:nvSpPr>
        <p:spPr>
          <a:xfrm>
            <a:off x="12039600" y="6971343"/>
            <a:ext cx="3505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Laptop </a:t>
            </a:r>
            <a:r>
              <a:rPr lang="en-US" sz="3200" dirty="0" err="1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là</a:t>
            </a:r>
            <a:r>
              <a:rPr lang="en-US" sz="3200" dirty="0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một</a:t>
            </a:r>
            <a:r>
              <a:rPr lang="en-US" sz="3200" dirty="0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sản</a:t>
            </a:r>
            <a:r>
              <a:rPr lang="en-US" sz="3200" dirty="0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phẩm</a:t>
            </a:r>
            <a:r>
              <a:rPr lang="en-US" sz="3200" dirty="0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công</a:t>
            </a:r>
            <a:r>
              <a:rPr lang="en-US" sz="3200" dirty="0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nghệ</a:t>
            </a:r>
            <a:endParaRPr lang="en-US" sz="3200" dirty="0">
              <a:solidFill>
                <a:schemeClr val="dk1"/>
              </a:solidFill>
              <a:latin typeface="Bahnschrift SemiBold" panose="020B0502040204020203" pitchFamily="34" charset="0"/>
              <a:ea typeface="Times"/>
              <a:cs typeface="Times"/>
              <a:sym typeface="Time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4028" y="6971343"/>
            <a:ext cx="3708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3200" dirty="0">
                <a:solidFill>
                  <a:schemeClr val="dk1"/>
                </a:solidFill>
                <a:latin typeface="Bahnschrift SemiBold" panose="020B0502040204020203" pitchFamily="34" charset="0"/>
                <a:ea typeface="Times"/>
                <a:cs typeface="Times"/>
                <a:sym typeface="Times"/>
              </a:rPr>
              <a:t>Thương mại điện tử</a:t>
            </a:r>
          </a:p>
        </p:txBody>
      </p:sp>
      <p:pic>
        <p:nvPicPr>
          <p:cNvPr id="2054" name="Picture 6" descr="Biểu tượng cảm xúc Dấu cộng trông như thế nào trên Twitte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05300"/>
            <a:ext cx="1298575" cy="129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8592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8382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 smtClean="0">
                <a:latin typeface="Bahnschrift SemiBold" panose="020B0502040204020203" pitchFamily="34" charset="0"/>
              </a:rPr>
              <a:t>Mục tiêu đề tài</a:t>
            </a:r>
            <a:endParaRPr lang="en-US" sz="5400" dirty="0">
              <a:latin typeface="Bahnschrift SemiBold" panose="020B0502040204020203" pitchFamily="34" charset="0"/>
            </a:endParaRPr>
          </a:p>
        </p:txBody>
      </p:sp>
      <p:pic>
        <p:nvPicPr>
          <p:cNvPr id="5" name="Google Shape;45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8439" y="2235029"/>
            <a:ext cx="1133453" cy="1163262"/>
          </a:xfrm>
          <a:prstGeom prst="rect">
            <a:avLst/>
          </a:prstGeom>
          <a:noFill/>
          <a:ln w="12700" cap="flat" cmpd="sng">
            <a:solidFill>
              <a:srgbClr val="21A671"/>
            </a:solidFill>
            <a:prstDash val="lgDash"/>
            <a:miter lim="8000"/>
            <a:headEnd type="none" w="sm" len="sm"/>
            <a:tailEnd type="none" w="sm" len="sm"/>
          </a:ln>
        </p:spPr>
      </p:pic>
      <p:sp>
        <p:nvSpPr>
          <p:cNvPr id="4" name="Rectangle 3"/>
          <p:cNvSpPr/>
          <p:nvPr/>
        </p:nvSpPr>
        <p:spPr>
          <a:xfrm>
            <a:off x="7957678" y="2278051"/>
            <a:ext cx="98602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Hiểu biết những kiến thức cần thiết về xây dựng giao diện trang web, phân tích thiết kế hệ thống, cơ sở dữ liệu.</a:t>
            </a:r>
          </a:p>
        </p:txBody>
      </p:sp>
      <p:pic>
        <p:nvPicPr>
          <p:cNvPr id="7" name="Google Shape;45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438" y="4942779"/>
            <a:ext cx="1133454" cy="990600"/>
          </a:xfrm>
          <a:prstGeom prst="rect">
            <a:avLst/>
          </a:prstGeom>
          <a:noFill/>
          <a:ln w="12700" cap="flat" cmpd="sng">
            <a:solidFill>
              <a:srgbClr val="21A671"/>
            </a:solidFill>
            <a:prstDash val="lgDash"/>
            <a:miter lim="8000"/>
            <a:headEnd type="none" w="sm" len="sm"/>
            <a:tailEnd type="none" w="sm" len="sm"/>
          </a:ln>
        </p:spPr>
      </p:pic>
      <p:sp>
        <p:nvSpPr>
          <p:cNvPr id="6" name="Rectangle 5"/>
          <p:cNvSpPr/>
          <p:nvPr/>
        </p:nvSpPr>
        <p:spPr>
          <a:xfrm>
            <a:off x="7927967" y="5323143"/>
            <a:ext cx="8422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Lợi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ích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đầu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tiên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khi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sở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hữu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một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website </a:t>
            </a:r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bán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hàng</a:t>
            </a:r>
            <a:r>
              <a:rPr lang="en-US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9" name="Google Shape;46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439" y="7402552"/>
            <a:ext cx="1133453" cy="1066799"/>
          </a:xfrm>
          <a:prstGeom prst="rect">
            <a:avLst/>
          </a:prstGeom>
          <a:noFill/>
          <a:ln w="12700" cap="flat" cmpd="sng">
            <a:solidFill>
              <a:srgbClr val="21A671"/>
            </a:solidFill>
            <a:prstDash val="lgDash"/>
            <a:miter lim="8000"/>
            <a:headEnd type="none" w="sm" len="sm"/>
            <a:tailEnd type="none" w="sm" len="sm"/>
          </a:ln>
        </p:spPr>
      </p:pic>
      <p:sp>
        <p:nvSpPr>
          <p:cNvPr id="8" name="Rectangle 7"/>
          <p:cNvSpPr/>
          <p:nvPr/>
        </p:nvSpPr>
        <p:spPr>
          <a:xfrm>
            <a:off x="7927967" y="7884576"/>
            <a:ext cx="69252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vi-VN" sz="32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Tiết kiệm được thời gian cho khách hàng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68439" y="3689616"/>
            <a:ext cx="11582401" cy="22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568438" y="6317626"/>
            <a:ext cx="11582402" cy="1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568438" y="8801100"/>
            <a:ext cx="11582402" cy="526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Google Shape;440;p4"/>
          <p:cNvSpPr/>
          <p:nvPr/>
        </p:nvSpPr>
        <p:spPr>
          <a:xfrm>
            <a:off x="-1748651" y="3171129"/>
            <a:ext cx="4533900" cy="4533900"/>
          </a:xfrm>
          <a:prstGeom prst="donut">
            <a:avLst>
              <a:gd name="adj" fmla="val 3373"/>
            </a:avLst>
          </a:prstGeom>
          <a:noFill/>
          <a:ln w="12700" cap="flat" cmpd="sng">
            <a:solidFill>
              <a:srgbClr val="21A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441;p4" descr="Referencias by Leonardo Cabral | Dribbb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8051" y="3106080"/>
            <a:ext cx="5706600" cy="4279800"/>
          </a:xfrm>
          <a:prstGeom prst="roundRect">
            <a:avLst>
              <a:gd name="adj" fmla="val 28334"/>
            </a:avLst>
          </a:prstGeom>
          <a:noFill/>
          <a:ln>
            <a:noFill/>
          </a:ln>
        </p:spPr>
      </p:pic>
      <p:cxnSp>
        <p:nvCxnSpPr>
          <p:cNvPr id="21" name="Straight Connector 20"/>
          <p:cNvCxnSpPr/>
          <p:nvPr/>
        </p:nvCxnSpPr>
        <p:spPr>
          <a:xfrm>
            <a:off x="838200" y="800100"/>
            <a:ext cx="0" cy="9144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46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30740" y="1845281"/>
            <a:ext cx="5737860" cy="31146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40016"/>
              </a:lnSpc>
              <a:buClr>
                <a:srgbClr val="000000"/>
              </a:buClr>
              <a:buSzPts val="2000"/>
            </a:pPr>
            <a:endParaRPr lang="en-US" sz="3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23110" y="1845281"/>
            <a:ext cx="5638800" cy="31146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40016"/>
              </a:lnSpc>
              <a:buClr>
                <a:srgbClr val="000000"/>
              </a:buClr>
              <a:buSzPts val="2000"/>
            </a:pPr>
            <a:endParaRPr lang="en-US" sz="3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23110" y="6087070"/>
            <a:ext cx="5638800" cy="3403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vi-VN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730740" y="6087070"/>
            <a:ext cx="5737860" cy="3403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1887200" y="205865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 smtClean="0">
                <a:latin typeface="Bahnschrift SemiBold" panose="020B0502040204020203" pitchFamily="34" charset="0"/>
              </a:rPr>
              <a:t>Công cụ sử dụng</a:t>
            </a:r>
            <a:endParaRPr lang="en-US" sz="5400" dirty="0">
              <a:latin typeface="Bahnschrift SemiBold" panose="020B0502040204020203" pitchFamily="34" charset="0"/>
            </a:endParaRPr>
          </a:p>
        </p:txBody>
      </p:sp>
      <p:pic>
        <p:nvPicPr>
          <p:cNvPr id="11" name="Google Shape;4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33647" y="2367394"/>
            <a:ext cx="4858471" cy="2034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/>
          <p:cNvCxnSpPr/>
          <p:nvPr/>
        </p:nvCxnSpPr>
        <p:spPr>
          <a:xfrm>
            <a:off x="17526000" y="205865"/>
            <a:ext cx="0" cy="9144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10560366" y="1373105"/>
            <a:ext cx="3927108" cy="9772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Framework Express JS</a:t>
            </a:r>
            <a:endParaRPr lang="en-US" sz="24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87024" y="5547773"/>
            <a:ext cx="3598545" cy="9443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2400" b="1" dirty="0" smtClean="0">
                <a:solidFill>
                  <a:schemeClr val="dk1"/>
                </a:solidFill>
                <a:latin typeface="Bahnschrift SemiBold" panose="020B0502040204020203" pitchFamily="34" charset="0"/>
                <a:ea typeface="Calibri"/>
                <a:cs typeface="Calibri"/>
                <a:sym typeface="Calibri"/>
              </a:rPr>
              <a:t>Cơ </a:t>
            </a:r>
            <a:r>
              <a:rPr lang="vi-VN" sz="2400" b="1" dirty="0">
                <a:solidFill>
                  <a:schemeClr val="dk1"/>
                </a:solidFill>
                <a:latin typeface="Bahnschrift SemiBold" panose="020B0502040204020203" pitchFamily="34" charset="0"/>
                <a:ea typeface="Calibri"/>
                <a:cs typeface="Calibri"/>
                <a:sym typeface="Calibri"/>
              </a:rPr>
              <a:t>sở dữ liệu mongodb</a:t>
            </a:r>
            <a:endParaRPr lang="vi-VN" sz="2400" dirty="0">
              <a:solidFill>
                <a:schemeClr val="dk1"/>
              </a:solidFill>
              <a:latin typeface="Bahnschrift SemiBold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9" name="AutoShape 2" descr="File:MongoDB Logo.svg - Wikimedia Commons"/>
          <p:cNvSpPr>
            <a:spLocks noChangeAspect="1" noChangeArrowheads="1"/>
          </p:cNvSpPr>
          <p:nvPr/>
        </p:nvSpPr>
        <p:spPr bwMode="auto">
          <a:xfrm flipV="1">
            <a:off x="155575" y="160338"/>
            <a:ext cx="2304732" cy="230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5" y="7232630"/>
            <a:ext cx="4124325" cy="1104900"/>
          </a:xfrm>
          <a:prstGeom prst="rect">
            <a:avLst/>
          </a:prstGeom>
        </p:spPr>
      </p:pic>
      <p:pic>
        <p:nvPicPr>
          <p:cNvPr id="2054" name="Picture 6" descr="Javascript Logo (JS | 01) - PNG Logo Vector Brand Downloads (SVG, EPS) |  Top programming languages, Javascript, Programming languag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210" y="2663155"/>
            <a:ext cx="1752600" cy="207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3092767" y="1373106"/>
            <a:ext cx="3655693" cy="9772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2400" b="1" dirty="0" smtClean="0">
                <a:solidFill>
                  <a:schemeClr val="dk1"/>
                </a:solidFill>
                <a:latin typeface="Bahnschrift SemiBold" panose="020B0502040204020203" pitchFamily="34" charset="0"/>
                <a:ea typeface="Calibri"/>
                <a:cs typeface="Calibri"/>
                <a:sym typeface="Calibri"/>
              </a:rPr>
              <a:t>Ngôn ngữ lập trình javascript</a:t>
            </a:r>
            <a:endParaRPr lang="vi-VN" sz="2400" dirty="0">
              <a:solidFill>
                <a:schemeClr val="dk1"/>
              </a:solidFill>
              <a:latin typeface="Bahnschrift SemiBold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3" name="AutoShape 8" descr="File:React-icon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File:React-icon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709" y="6708696"/>
            <a:ext cx="276034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0684667" y="5547773"/>
            <a:ext cx="3830003" cy="9443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2400" dirty="0" smtClean="0">
                <a:solidFill>
                  <a:schemeClr val="dk1"/>
                </a:solidFill>
                <a:latin typeface="Bahnschrift SemiBold" panose="020B0502040204020203" pitchFamily="34" charset="0"/>
                <a:ea typeface="Calibri"/>
                <a:cs typeface="Calibri"/>
                <a:sym typeface="Calibri"/>
              </a:rPr>
              <a:t>Thư viện ReactJS</a:t>
            </a:r>
            <a:endParaRPr lang="vi-VN" sz="2400" dirty="0">
              <a:solidFill>
                <a:schemeClr val="dk1"/>
              </a:solidFill>
              <a:latin typeface="Bahnschrift SemiBold" panose="020B0502040204020203" pitchFamily="3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889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3" grpId="0" animBg="1"/>
      <p:bldP spid="17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557"/>
            <a:ext cx="18372138" cy="1028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4"/>
          <p:cNvSpPr/>
          <p:nvPr/>
        </p:nvSpPr>
        <p:spPr>
          <a:xfrm>
            <a:off x="609600" y="495300"/>
            <a:ext cx="1447800" cy="1424090"/>
          </a:xfrm>
          <a:custGeom>
            <a:avLst/>
            <a:gdLst/>
            <a:ahLst/>
            <a:cxnLst/>
            <a:rect l="l" t="t" r="r" b="b"/>
            <a:pathLst>
              <a:path w="1083907" h="1083907">
                <a:moveTo>
                  <a:pt x="0" y="0"/>
                </a:moveTo>
                <a:lnTo>
                  <a:pt x="1083908" y="0"/>
                </a:lnTo>
                <a:lnTo>
                  <a:pt x="1083908" y="1083908"/>
                </a:lnTo>
                <a:lnTo>
                  <a:pt x="0" y="1083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990600" y="653347"/>
            <a:ext cx="83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 dirty="0" smtClean="0">
                <a:solidFill>
                  <a:schemeClr val="bg1"/>
                </a:solidFill>
              </a:rPr>
              <a:t>2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429" y="2857500"/>
            <a:ext cx="579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dirty="0" smtClean="0">
                <a:latin typeface="Bahnschrift SemiBold" panose="020B0502040204020203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Phân tích thiết kế hệ thống</a:t>
            </a:r>
            <a:endParaRPr lang="en-US" sz="7200" dirty="0">
              <a:latin typeface="Bahnschrift SemiBold" panose="020B0502040204020203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AutoShape 4" descr="https://tlus.edu.vn/wp-content/uploads/2022/04/he-thong-thong-tin-1024x819.jpg"/>
          <p:cNvSpPr>
            <a:spLocks noChangeAspect="1" noChangeArrowheads="1"/>
          </p:cNvSpPr>
          <p:nvPr/>
        </p:nvSpPr>
        <p:spPr bwMode="auto">
          <a:xfrm>
            <a:off x="155574" y="-144463"/>
            <a:ext cx="1706557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https://tlus.edu.vn/wp-content/uploads/2022/04/he-thong-thong-tin-1024x81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https://tlus.edu.vn/wp-content/uploads/2022/04/he-thong-thong-tin-1024x819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5016" y1="35612" x2="72977" y2="52758"/>
                        <a14:foregroundMark x1="15696" y1="90528" x2="85761" y2="91607"/>
                      </a14:backgroundRemoval>
                    </a14:imgEffect>
                  </a14:imgLayer>
                </a14:imgProps>
              </a:ext>
            </a:extLst>
          </a:blip>
          <a:srcRect l="2596" r="1299" b="963"/>
          <a:stretch/>
        </p:blipFill>
        <p:spPr>
          <a:xfrm>
            <a:off x="7094538" y="1126085"/>
            <a:ext cx="11277600" cy="78419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31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973515" y="3129213"/>
            <a:ext cx="6340969" cy="5415786"/>
            <a:chOff x="0" y="0"/>
            <a:chExt cx="8454626" cy="7221047"/>
          </a:xfrm>
        </p:grpSpPr>
        <p:grpSp>
          <p:nvGrpSpPr>
            <p:cNvPr id="4" name="Group 4"/>
            <p:cNvGrpSpPr/>
            <p:nvPr/>
          </p:nvGrpSpPr>
          <p:grpSpPr>
            <a:xfrm>
              <a:off x="4786366" y="6830411"/>
              <a:ext cx="1944231" cy="390637"/>
              <a:chOff x="0" y="0"/>
              <a:chExt cx="2888648" cy="580390"/>
            </a:xfrm>
          </p:grpSpPr>
          <p:sp>
            <p:nvSpPr>
              <p:cNvPr id="28" name="Freeform 5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9" name="Freeform 6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5" name="Group 7"/>
            <p:cNvGrpSpPr/>
            <p:nvPr/>
          </p:nvGrpSpPr>
          <p:grpSpPr>
            <a:xfrm>
              <a:off x="5260420" y="2295080"/>
              <a:ext cx="3194206" cy="390637"/>
              <a:chOff x="0" y="0"/>
              <a:chExt cx="4745803" cy="580390"/>
            </a:xfrm>
          </p:grpSpPr>
          <p:sp>
            <p:nvSpPr>
              <p:cNvPr id="26" name="Freeform 8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7" name="Freeform 9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6" name="Group 10"/>
            <p:cNvGrpSpPr/>
            <p:nvPr/>
          </p:nvGrpSpPr>
          <p:grpSpPr>
            <a:xfrm>
              <a:off x="5260420" y="4556670"/>
              <a:ext cx="3194206" cy="390637"/>
              <a:chOff x="0" y="0"/>
              <a:chExt cx="4745803" cy="580390"/>
            </a:xfrm>
          </p:grpSpPr>
          <p:sp>
            <p:nvSpPr>
              <p:cNvPr id="24" name="Freeform 11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5" name="Freeform 12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sp>
          <p:nvSpPr>
            <p:cNvPr id="7" name="AutoShape 13"/>
            <p:cNvSpPr/>
            <p:nvPr/>
          </p:nvSpPr>
          <p:spPr>
            <a:xfrm rot="-5400000">
              <a:off x="228747" y="3587748"/>
              <a:ext cx="6830411" cy="48616"/>
            </a:xfrm>
            <a:prstGeom prst="rect">
              <a:avLst/>
            </a:prstGeom>
            <a:solidFill>
              <a:srgbClr val="191919">
                <a:alpha val="24706"/>
              </a:srgbClr>
            </a:solidFill>
          </p:spPr>
        </p:sp>
        <p:grpSp>
          <p:nvGrpSpPr>
            <p:cNvPr id="8" name="Group 14"/>
            <p:cNvGrpSpPr/>
            <p:nvPr/>
          </p:nvGrpSpPr>
          <p:grpSpPr>
            <a:xfrm rot="-10800000">
              <a:off x="0" y="4556670"/>
              <a:ext cx="3194206" cy="390637"/>
              <a:chOff x="0" y="0"/>
              <a:chExt cx="4745803" cy="580390"/>
            </a:xfrm>
          </p:grpSpPr>
          <p:sp>
            <p:nvSpPr>
              <p:cNvPr id="22" name="Freeform 15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3" name="Freeform 16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9" name="Group 17"/>
            <p:cNvGrpSpPr/>
            <p:nvPr/>
          </p:nvGrpSpPr>
          <p:grpSpPr>
            <a:xfrm rot="-10800000">
              <a:off x="0" y="2295080"/>
              <a:ext cx="3194206" cy="390637"/>
              <a:chOff x="0" y="0"/>
              <a:chExt cx="4745803" cy="580390"/>
            </a:xfrm>
          </p:grpSpPr>
          <p:sp>
            <p:nvSpPr>
              <p:cNvPr id="20" name="Freeform 18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1" name="Freeform 19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sp>
          <p:nvSpPr>
            <p:cNvPr id="10" name="AutoShape 20"/>
            <p:cNvSpPr/>
            <p:nvPr/>
          </p:nvSpPr>
          <p:spPr>
            <a:xfrm rot="-5400000">
              <a:off x="1395468" y="3586216"/>
              <a:ext cx="6830411" cy="48616"/>
            </a:xfrm>
            <a:prstGeom prst="rect">
              <a:avLst/>
            </a:prstGeom>
            <a:solidFill>
              <a:srgbClr val="191919">
                <a:alpha val="24706"/>
              </a:srgbClr>
            </a:solidFill>
          </p:spPr>
        </p:sp>
        <p:grpSp>
          <p:nvGrpSpPr>
            <p:cNvPr id="11" name="Group 21"/>
            <p:cNvGrpSpPr/>
            <p:nvPr/>
          </p:nvGrpSpPr>
          <p:grpSpPr>
            <a:xfrm>
              <a:off x="4786366" y="0"/>
              <a:ext cx="1944231" cy="390637"/>
              <a:chOff x="0" y="0"/>
              <a:chExt cx="2888648" cy="580390"/>
            </a:xfrm>
          </p:grpSpPr>
          <p:sp>
            <p:nvSpPr>
              <p:cNvPr id="18" name="Freeform 22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9" name="Freeform 23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12" name="Group 24"/>
            <p:cNvGrpSpPr/>
            <p:nvPr/>
          </p:nvGrpSpPr>
          <p:grpSpPr>
            <a:xfrm rot="-10800000">
              <a:off x="1724029" y="3063"/>
              <a:ext cx="1944231" cy="390637"/>
              <a:chOff x="0" y="0"/>
              <a:chExt cx="2888648" cy="580390"/>
            </a:xfrm>
          </p:grpSpPr>
          <p:sp>
            <p:nvSpPr>
              <p:cNvPr id="16" name="Freeform 25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" name="Freeform 26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13" name="Group 27"/>
            <p:cNvGrpSpPr/>
            <p:nvPr/>
          </p:nvGrpSpPr>
          <p:grpSpPr>
            <a:xfrm rot="-10800000">
              <a:off x="1724029" y="6830411"/>
              <a:ext cx="1944231" cy="390637"/>
              <a:chOff x="0" y="0"/>
              <a:chExt cx="2888648" cy="580390"/>
            </a:xfrm>
          </p:grpSpPr>
          <p:sp>
            <p:nvSpPr>
              <p:cNvPr id="14" name="Freeform 28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5" name="Freeform 29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3462631" y="2836539"/>
            <a:ext cx="3257501" cy="880623"/>
            <a:chOff x="0" y="0"/>
            <a:chExt cx="9555633" cy="25832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32" name="Freeform 32"/>
          <p:cNvSpPr/>
          <p:nvPr/>
        </p:nvSpPr>
        <p:spPr>
          <a:xfrm>
            <a:off x="7450238" y="4144492"/>
            <a:ext cx="3387524" cy="3387524"/>
          </a:xfrm>
          <a:custGeom>
            <a:avLst/>
            <a:gdLst/>
            <a:ahLst/>
            <a:cxnLst/>
            <a:rect l="l" t="t" r="r" b="b"/>
            <a:pathLst>
              <a:path w="3387524" h="3387524">
                <a:moveTo>
                  <a:pt x="0" y="0"/>
                </a:moveTo>
                <a:lnTo>
                  <a:pt x="3387524" y="0"/>
                </a:lnTo>
                <a:lnTo>
                  <a:pt x="3387524" y="3387524"/>
                </a:lnTo>
                <a:lnTo>
                  <a:pt x="0" y="3387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7802990" y="5602050"/>
            <a:ext cx="268202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vi-VN" sz="3600" u="none" spc="101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Khách hàng</a:t>
            </a:r>
            <a:endParaRPr lang="en-US" sz="3600" u="none" spc="101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2169609" y="4544142"/>
            <a:ext cx="3257501" cy="880623"/>
            <a:chOff x="0" y="0"/>
            <a:chExt cx="9555633" cy="25832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2169609" y="6251744"/>
            <a:ext cx="3257501" cy="880623"/>
            <a:chOff x="0" y="0"/>
            <a:chExt cx="9555633" cy="258324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3462631" y="7959347"/>
            <a:ext cx="3257501" cy="880623"/>
            <a:chOff x="0" y="0"/>
            <a:chExt cx="9555633" cy="258324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3731218" y="3020404"/>
            <a:ext cx="272256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Đăng kí / Đăng nhập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527359" y="4611650"/>
            <a:ext cx="246209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Sắp xếp, tìm kiếm sản phẩm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692072" y="6472980"/>
            <a:ext cx="2187629" cy="34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Xem sản phẩm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3841916" y="8180583"/>
            <a:ext cx="240580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Thêm vào giỏ hàng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11567868" y="2836539"/>
            <a:ext cx="3257501" cy="880623"/>
            <a:chOff x="0" y="0"/>
            <a:chExt cx="9555633" cy="258324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2860890" y="4544142"/>
            <a:ext cx="3257501" cy="880623"/>
            <a:chOff x="0" y="0"/>
            <a:chExt cx="9555633" cy="25832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2860890" y="6251744"/>
            <a:ext cx="3257501" cy="880623"/>
            <a:chOff x="0" y="0"/>
            <a:chExt cx="9555633" cy="258324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1567868" y="7959347"/>
            <a:ext cx="3257501" cy="880623"/>
            <a:chOff x="0" y="0"/>
            <a:chExt cx="9555633" cy="258324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52" name="TextBox 52"/>
          <p:cNvSpPr txBox="1"/>
          <p:nvPr/>
        </p:nvSpPr>
        <p:spPr>
          <a:xfrm>
            <a:off x="11962044" y="3046700"/>
            <a:ext cx="2527596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Cập nhật giỏ hàng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3395826" y="4779085"/>
            <a:ext cx="2187629" cy="34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Đặt hàng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3395826" y="6472980"/>
            <a:ext cx="2187629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Thanh toán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2102804" y="8180583"/>
            <a:ext cx="2187629" cy="34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Xem đơn hàng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90600" y="838200"/>
            <a:ext cx="6812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 smtClean="0">
                <a:latin typeface="Bahnschrift SemiBold" panose="020B0502040204020203" pitchFamily="34" charset="0"/>
              </a:rPr>
              <a:t>Các chức năng chính</a:t>
            </a:r>
            <a:endParaRPr lang="en-US" sz="5400" dirty="0">
              <a:latin typeface="Bahnschrift SemiBold" panose="020B0502040204020203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838200" y="800100"/>
            <a:ext cx="0" cy="9144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689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  <p:bldP spid="41" grpId="0"/>
      <p:bldP spid="42" grpId="0"/>
      <p:bldP spid="43" grpId="0"/>
      <p:bldP spid="52" grpId="0"/>
      <p:bldP spid="53" grpId="0"/>
      <p:bldP spid="54" grpId="0"/>
      <p:bldP spid="55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"/>
          <p:cNvGrpSpPr/>
          <p:nvPr/>
        </p:nvGrpSpPr>
        <p:grpSpPr>
          <a:xfrm>
            <a:off x="5711284" y="2235774"/>
            <a:ext cx="6340969" cy="5415786"/>
            <a:chOff x="0" y="0"/>
            <a:chExt cx="8454626" cy="7221047"/>
          </a:xfrm>
        </p:grpSpPr>
        <p:grpSp>
          <p:nvGrpSpPr>
            <p:cNvPr id="158" name="Group 4"/>
            <p:cNvGrpSpPr/>
            <p:nvPr/>
          </p:nvGrpSpPr>
          <p:grpSpPr>
            <a:xfrm>
              <a:off x="4786366" y="6830411"/>
              <a:ext cx="1944231" cy="390637"/>
              <a:chOff x="0" y="0"/>
              <a:chExt cx="2888648" cy="580390"/>
            </a:xfrm>
          </p:grpSpPr>
          <p:sp>
            <p:nvSpPr>
              <p:cNvPr id="182" name="Freeform 5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83" name="Freeform 6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159" name="Group 7"/>
            <p:cNvGrpSpPr/>
            <p:nvPr/>
          </p:nvGrpSpPr>
          <p:grpSpPr>
            <a:xfrm>
              <a:off x="5260420" y="2295080"/>
              <a:ext cx="3194206" cy="390637"/>
              <a:chOff x="0" y="0"/>
              <a:chExt cx="4745803" cy="580390"/>
            </a:xfrm>
          </p:grpSpPr>
          <p:sp>
            <p:nvSpPr>
              <p:cNvPr id="180" name="Freeform 8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81" name="Freeform 9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160" name="Group 10"/>
            <p:cNvGrpSpPr/>
            <p:nvPr/>
          </p:nvGrpSpPr>
          <p:grpSpPr>
            <a:xfrm>
              <a:off x="5260420" y="4556670"/>
              <a:ext cx="3194206" cy="390637"/>
              <a:chOff x="0" y="0"/>
              <a:chExt cx="4745803" cy="580390"/>
            </a:xfrm>
          </p:grpSpPr>
          <p:sp>
            <p:nvSpPr>
              <p:cNvPr id="178" name="Freeform 11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9" name="Freeform 12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sp>
          <p:nvSpPr>
            <p:cNvPr id="161" name="AutoShape 13"/>
            <p:cNvSpPr/>
            <p:nvPr/>
          </p:nvSpPr>
          <p:spPr>
            <a:xfrm rot="-5400000">
              <a:off x="228747" y="3587748"/>
              <a:ext cx="6830411" cy="48616"/>
            </a:xfrm>
            <a:prstGeom prst="rect">
              <a:avLst/>
            </a:prstGeom>
            <a:solidFill>
              <a:srgbClr val="191919">
                <a:alpha val="24706"/>
              </a:srgbClr>
            </a:solidFill>
          </p:spPr>
        </p:sp>
        <p:grpSp>
          <p:nvGrpSpPr>
            <p:cNvPr id="162" name="Group 14"/>
            <p:cNvGrpSpPr/>
            <p:nvPr/>
          </p:nvGrpSpPr>
          <p:grpSpPr>
            <a:xfrm rot="-10800000">
              <a:off x="0" y="4556670"/>
              <a:ext cx="3194206" cy="390637"/>
              <a:chOff x="0" y="0"/>
              <a:chExt cx="4745803" cy="580390"/>
            </a:xfrm>
          </p:grpSpPr>
          <p:sp>
            <p:nvSpPr>
              <p:cNvPr id="176" name="Freeform 15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7" name="Freeform 16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163" name="Group 17"/>
            <p:cNvGrpSpPr/>
            <p:nvPr/>
          </p:nvGrpSpPr>
          <p:grpSpPr>
            <a:xfrm rot="-10800000">
              <a:off x="0" y="2295080"/>
              <a:ext cx="3194206" cy="390637"/>
              <a:chOff x="0" y="0"/>
              <a:chExt cx="4745803" cy="580390"/>
            </a:xfrm>
          </p:grpSpPr>
          <p:sp>
            <p:nvSpPr>
              <p:cNvPr id="174" name="Freeform 18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5" name="Freeform 19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sp>
          <p:nvSpPr>
            <p:cNvPr id="164" name="AutoShape 20"/>
            <p:cNvSpPr/>
            <p:nvPr/>
          </p:nvSpPr>
          <p:spPr>
            <a:xfrm rot="-5400000">
              <a:off x="1395468" y="3586216"/>
              <a:ext cx="6830411" cy="48616"/>
            </a:xfrm>
            <a:prstGeom prst="rect">
              <a:avLst/>
            </a:prstGeom>
            <a:solidFill>
              <a:srgbClr val="191919">
                <a:alpha val="24706"/>
              </a:srgbClr>
            </a:solidFill>
          </p:spPr>
        </p:sp>
        <p:grpSp>
          <p:nvGrpSpPr>
            <p:cNvPr id="165" name="Group 21"/>
            <p:cNvGrpSpPr/>
            <p:nvPr/>
          </p:nvGrpSpPr>
          <p:grpSpPr>
            <a:xfrm>
              <a:off x="4786366" y="0"/>
              <a:ext cx="1944231" cy="390637"/>
              <a:chOff x="0" y="0"/>
              <a:chExt cx="2888648" cy="580390"/>
            </a:xfrm>
          </p:grpSpPr>
          <p:sp>
            <p:nvSpPr>
              <p:cNvPr id="172" name="Freeform 22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3" name="Freeform 23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166" name="Group 24"/>
            <p:cNvGrpSpPr/>
            <p:nvPr/>
          </p:nvGrpSpPr>
          <p:grpSpPr>
            <a:xfrm rot="-10800000">
              <a:off x="1724029" y="3063"/>
              <a:ext cx="1944231" cy="390637"/>
              <a:chOff x="0" y="0"/>
              <a:chExt cx="2888648" cy="580390"/>
            </a:xfrm>
          </p:grpSpPr>
          <p:sp>
            <p:nvSpPr>
              <p:cNvPr id="170" name="Freeform 25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1" name="Freeform 26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  <p:grpSp>
          <p:nvGrpSpPr>
            <p:cNvPr id="167" name="Group 27"/>
            <p:cNvGrpSpPr/>
            <p:nvPr/>
          </p:nvGrpSpPr>
          <p:grpSpPr>
            <a:xfrm rot="-10800000">
              <a:off x="1724029" y="6830411"/>
              <a:ext cx="1944231" cy="390637"/>
              <a:chOff x="0" y="0"/>
              <a:chExt cx="2888648" cy="580390"/>
            </a:xfrm>
          </p:grpSpPr>
          <p:sp>
            <p:nvSpPr>
              <p:cNvPr id="168" name="Freeform 28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69" name="Freeform 29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</p:sp>
        </p:grpSp>
      </p:grpSp>
      <p:grpSp>
        <p:nvGrpSpPr>
          <p:cNvPr id="184" name="Group 30"/>
          <p:cNvGrpSpPr/>
          <p:nvPr/>
        </p:nvGrpSpPr>
        <p:grpSpPr>
          <a:xfrm>
            <a:off x="3200400" y="1943100"/>
            <a:ext cx="3257501" cy="880623"/>
            <a:chOff x="0" y="0"/>
            <a:chExt cx="9555633" cy="2583240"/>
          </a:xfrm>
        </p:grpSpPr>
        <p:sp>
          <p:nvSpPr>
            <p:cNvPr id="185" name="Freeform 3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186" name="Freeform 32"/>
          <p:cNvSpPr/>
          <p:nvPr/>
        </p:nvSpPr>
        <p:spPr>
          <a:xfrm>
            <a:off x="7188007" y="3251053"/>
            <a:ext cx="3387524" cy="3387524"/>
          </a:xfrm>
          <a:custGeom>
            <a:avLst/>
            <a:gdLst/>
            <a:ahLst/>
            <a:cxnLst/>
            <a:rect l="l" t="t" r="r" b="b"/>
            <a:pathLst>
              <a:path w="3387524" h="3387524">
                <a:moveTo>
                  <a:pt x="0" y="0"/>
                </a:moveTo>
                <a:lnTo>
                  <a:pt x="3387524" y="0"/>
                </a:lnTo>
                <a:lnTo>
                  <a:pt x="3387524" y="3387524"/>
                </a:lnTo>
                <a:lnTo>
                  <a:pt x="0" y="3387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7" name="TextBox 33"/>
          <p:cNvSpPr txBox="1"/>
          <p:nvPr/>
        </p:nvSpPr>
        <p:spPr>
          <a:xfrm>
            <a:off x="7540759" y="4708611"/>
            <a:ext cx="26820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vi-VN" sz="3600" u="none" spc="101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Người quản trị </a:t>
            </a:r>
            <a:endParaRPr lang="en-US" sz="3600" u="none" spc="101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188" name="Group 34"/>
          <p:cNvGrpSpPr/>
          <p:nvPr/>
        </p:nvGrpSpPr>
        <p:grpSpPr>
          <a:xfrm>
            <a:off x="1907378" y="3650703"/>
            <a:ext cx="3257501" cy="880623"/>
            <a:chOff x="0" y="0"/>
            <a:chExt cx="9555633" cy="2583240"/>
          </a:xfrm>
        </p:grpSpPr>
        <p:sp>
          <p:nvSpPr>
            <p:cNvPr id="189" name="Freeform 3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190" name="Group 36"/>
          <p:cNvGrpSpPr/>
          <p:nvPr/>
        </p:nvGrpSpPr>
        <p:grpSpPr>
          <a:xfrm>
            <a:off x="1907378" y="5358305"/>
            <a:ext cx="3257501" cy="880623"/>
            <a:chOff x="0" y="0"/>
            <a:chExt cx="9555633" cy="2583240"/>
          </a:xfrm>
        </p:grpSpPr>
        <p:sp>
          <p:nvSpPr>
            <p:cNvPr id="191" name="Freeform 3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192" name="Group 38"/>
          <p:cNvGrpSpPr/>
          <p:nvPr/>
        </p:nvGrpSpPr>
        <p:grpSpPr>
          <a:xfrm>
            <a:off x="3200400" y="7065908"/>
            <a:ext cx="3257501" cy="880623"/>
            <a:chOff x="0" y="0"/>
            <a:chExt cx="9555633" cy="2583240"/>
          </a:xfrm>
        </p:grpSpPr>
        <p:sp>
          <p:nvSpPr>
            <p:cNvPr id="193" name="Freeform 3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194" name="TextBox 40"/>
          <p:cNvSpPr txBox="1"/>
          <p:nvPr/>
        </p:nvSpPr>
        <p:spPr>
          <a:xfrm>
            <a:off x="3468987" y="2126965"/>
            <a:ext cx="2722564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Xem thống kê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195" name="TextBox 41"/>
          <p:cNvSpPr txBox="1"/>
          <p:nvPr/>
        </p:nvSpPr>
        <p:spPr>
          <a:xfrm>
            <a:off x="2226493" y="3828925"/>
            <a:ext cx="2462097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Quản lý sản phẩm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196" name="TextBox 42"/>
          <p:cNvSpPr txBox="1"/>
          <p:nvPr/>
        </p:nvSpPr>
        <p:spPr>
          <a:xfrm>
            <a:off x="2439456" y="5409684"/>
            <a:ext cx="218762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Quản lý danh mục sản phẩm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197" name="TextBox 43"/>
          <p:cNvSpPr txBox="1"/>
          <p:nvPr/>
        </p:nvSpPr>
        <p:spPr>
          <a:xfrm>
            <a:off x="3579685" y="7287144"/>
            <a:ext cx="2405801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Quản lý đơn hàng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grpSp>
        <p:nvGrpSpPr>
          <p:cNvPr id="198" name="Group 44"/>
          <p:cNvGrpSpPr/>
          <p:nvPr/>
        </p:nvGrpSpPr>
        <p:grpSpPr>
          <a:xfrm>
            <a:off x="11305637" y="1943100"/>
            <a:ext cx="3257501" cy="880623"/>
            <a:chOff x="0" y="0"/>
            <a:chExt cx="9555633" cy="2583240"/>
          </a:xfrm>
        </p:grpSpPr>
        <p:sp>
          <p:nvSpPr>
            <p:cNvPr id="199" name="Freeform 4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200" name="Group 46"/>
          <p:cNvGrpSpPr/>
          <p:nvPr/>
        </p:nvGrpSpPr>
        <p:grpSpPr>
          <a:xfrm>
            <a:off x="12598659" y="3650703"/>
            <a:ext cx="3257501" cy="880623"/>
            <a:chOff x="0" y="0"/>
            <a:chExt cx="9555633" cy="2583240"/>
          </a:xfrm>
        </p:grpSpPr>
        <p:sp>
          <p:nvSpPr>
            <p:cNvPr id="201" name="Freeform 4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202" name="Group 48"/>
          <p:cNvGrpSpPr/>
          <p:nvPr/>
        </p:nvGrpSpPr>
        <p:grpSpPr>
          <a:xfrm>
            <a:off x="12598659" y="5358305"/>
            <a:ext cx="3257501" cy="880623"/>
            <a:chOff x="0" y="0"/>
            <a:chExt cx="9555633" cy="2583240"/>
          </a:xfrm>
        </p:grpSpPr>
        <p:sp>
          <p:nvSpPr>
            <p:cNvPr id="203" name="Freeform 4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204" name="Group 50"/>
          <p:cNvGrpSpPr/>
          <p:nvPr/>
        </p:nvGrpSpPr>
        <p:grpSpPr>
          <a:xfrm>
            <a:off x="11305637" y="7065908"/>
            <a:ext cx="3257501" cy="880623"/>
            <a:chOff x="0" y="0"/>
            <a:chExt cx="9555633" cy="2583240"/>
          </a:xfrm>
        </p:grpSpPr>
        <p:sp>
          <p:nvSpPr>
            <p:cNvPr id="205" name="Freeform 5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206" name="TextBox 52"/>
          <p:cNvSpPr txBox="1"/>
          <p:nvPr/>
        </p:nvSpPr>
        <p:spPr>
          <a:xfrm>
            <a:off x="11699813" y="2153261"/>
            <a:ext cx="2527596" cy="346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Quản lý bài viết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207" name="TextBox 53"/>
          <p:cNvSpPr txBox="1"/>
          <p:nvPr/>
        </p:nvSpPr>
        <p:spPr>
          <a:xfrm>
            <a:off x="13133595" y="3761884"/>
            <a:ext cx="218762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Quản lý bình luận 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208" name="TextBox 54"/>
          <p:cNvSpPr txBox="1"/>
          <p:nvPr/>
        </p:nvSpPr>
        <p:spPr>
          <a:xfrm>
            <a:off x="13133595" y="5579541"/>
            <a:ext cx="2187629" cy="34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Quản lý liên hệ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209" name="TextBox 55"/>
          <p:cNvSpPr txBox="1"/>
          <p:nvPr/>
        </p:nvSpPr>
        <p:spPr>
          <a:xfrm>
            <a:off x="11840573" y="7287144"/>
            <a:ext cx="2187629" cy="34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vi-VN" sz="2000" spc="100" dirty="0" smtClean="0">
                <a:solidFill>
                  <a:srgbClr val="FFFFFF"/>
                </a:solidFill>
                <a:latin typeface="Arimo"/>
              </a:rPr>
              <a:t>Đăng nhập</a:t>
            </a:r>
            <a:endParaRPr lang="en-US" sz="2000" spc="100" dirty="0">
              <a:solidFill>
                <a:srgbClr val="FFFFFF"/>
              </a:solidFill>
              <a:latin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7066958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94" grpId="0"/>
      <p:bldP spid="195" grpId="0"/>
      <p:bldP spid="196" grpId="0"/>
      <p:bldP spid="197" grpId="0"/>
      <p:bldP spid="206" grpId="0"/>
      <p:bldP spid="207" grpId="0"/>
      <p:bldP spid="208" grpId="0"/>
      <p:bldP spid="20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750</Words>
  <Application>Microsoft Office PowerPoint</Application>
  <PresentationFormat>Custom</PresentationFormat>
  <Paragraphs>126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50" baseType="lpstr">
      <vt:lpstr>more sugar </vt:lpstr>
      <vt:lpstr>Showcard Gothic</vt:lpstr>
      <vt:lpstr>Cascadia Mono SemiBold</vt:lpstr>
      <vt:lpstr>Arial Rounded MT Bold</vt:lpstr>
      <vt:lpstr>Montserrat</vt:lpstr>
      <vt:lpstr>Dosis Ultra-Bold</vt:lpstr>
      <vt:lpstr>Montserrat Bold</vt:lpstr>
      <vt:lpstr>Times</vt:lpstr>
      <vt:lpstr>League Spartan</vt:lpstr>
      <vt:lpstr>Montserrat Classic Bold</vt:lpstr>
      <vt:lpstr>Montserrat Classic</vt:lpstr>
      <vt:lpstr>Cascadia Code</vt:lpstr>
      <vt:lpstr>Poppins Ultra-Bold</vt:lpstr>
      <vt:lpstr>Canva Sans 1</vt:lpstr>
      <vt:lpstr>Times New Roman</vt:lpstr>
      <vt:lpstr>Poppins Medium</vt:lpstr>
      <vt:lpstr>Arial</vt:lpstr>
      <vt:lpstr>Poppins</vt:lpstr>
      <vt:lpstr>Bahnschrift SemiBold</vt:lpstr>
      <vt:lpstr>Arimo</vt:lpstr>
      <vt:lpstr>Cascadia Code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Chúc Thanh</dc:creator>
  <cp:lastModifiedBy>admin</cp:lastModifiedBy>
  <cp:revision>81</cp:revision>
  <dcterms:created xsi:type="dcterms:W3CDTF">2006-08-16T00:00:00Z</dcterms:created>
  <dcterms:modified xsi:type="dcterms:W3CDTF">2024-05-25T15:23:58Z</dcterms:modified>
  <dc:identifier>DAGF0S0Cw2I</dc:identifier>
</cp:coreProperties>
</file>